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3.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heme/theme4.xml" ContentType="application/vnd.openxmlformats-officedocument.theme+xml"/>
  <Override PartName="/ppt/tags/tag145.xml" ContentType="application/vnd.openxmlformats-officedocument.presentationml.tags+xml"/>
  <Override PartName="/ppt/notesSlides/notesSlide1.xml" ContentType="application/vnd.openxmlformats-officedocument.presentationml.notesSlide+xml"/>
  <Override PartName="/ppt/tags/tag146.xml" ContentType="application/vnd.openxmlformats-officedocument.presentationml.tags+xml"/>
  <Override PartName="/ppt/notesSlides/notesSlide2.xml" ContentType="application/vnd.openxmlformats-officedocument.presentationml.notesSlide+xml"/>
  <Override PartName="/ppt/tags/tag147.xml" ContentType="application/vnd.openxmlformats-officedocument.presentationml.tags+xml"/>
  <Override PartName="/ppt/notesSlides/notesSlide3.xml" ContentType="application/vnd.openxmlformats-officedocument.presentationml.notesSlide+xml"/>
  <Override PartName="/ppt/comments/modernComment_7FFFF596_D373A900.xml" ContentType="application/vnd.ms-powerpoint.comment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4.xml" ContentType="application/vnd.openxmlformats-officedocument.presentationml.notesSlide+xml"/>
  <Override PartName="/ppt/comments/modernComment_7FFFF7CB_9A274BDF.xml" ContentType="application/vnd.ms-powerpoint.comment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notesSlides/notesSlide7.xml" ContentType="application/vnd.openxmlformats-officedocument.presentationml.notesSlide+xml"/>
  <Override PartName="/ppt/comments/modernComment_7FFFF881_83CE0840.xml" ContentType="application/vnd.ms-powerpoint.comments+xml"/>
  <Override PartName="/ppt/charts/chart4.xml" ContentType="application/vnd.openxmlformats-officedocument.drawingml.chart+xml"/>
  <Override PartName="/ppt/charts/chart5.xml" ContentType="application/vnd.openxmlformats-officedocument.drawingml.chart+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8.xml" ContentType="application/vnd.openxmlformats-officedocument.presentationml.notesSlide+xml"/>
  <Override PartName="/ppt/comments/modernComment_7FFFF8B5_C6831690.xml" ContentType="application/vnd.ms-powerpoint.comments+xml"/>
  <Override PartName="/ppt/charts/chart6.xml" ContentType="application/vnd.openxmlformats-officedocument.drawingml.chart+xml"/>
  <Override PartName="/ppt/tags/tag236.xml" ContentType="application/vnd.openxmlformats-officedocument.presentationml.tags+xml"/>
  <Override PartName="/ppt/notesSlides/notesSlide9.xml" ContentType="application/vnd.openxmlformats-officedocument.presentationml.notesSlide+xml"/>
  <Override PartName="/ppt/comments/modernComment_7FFFF937_B1D48D3D.xml" ContentType="application/vnd.ms-powerpoint.comment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10.xml" ContentType="application/vnd.openxmlformats-officedocument.presentationml.notesSlide+xml"/>
  <Override PartName="/ppt/comments/modernComment_7FFFF949_270382B9.xml" ContentType="application/vnd.ms-powerpoint.comments+xml"/>
  <Override PartName="/ppt/charts/chart7.xml" ContentType="application/vnd.openxmlformats-officedocument.drawingml.chart+xml"/>
  <Override PartName="/ppt/tags/tag266.xml" ContentType="application/vnd.openxmlformats-officedocument.presentationml.tags+xml"/>
  <Override PartName="/ppt/notesSlides/notesSlide11.xml" ContentType="application/vnd.openxmlformats-officedocument.presentationml.notesSlide+xml"/>
  <Override PartName="/ppt/comments/modernComment_7FF64A7C_C025614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91" r:id="rId4"/>
    <p:sldMasterId id="2147483794" r:id="rId5"/>
    <p:sldMasterId id="2147483837" r:id="rId6"/>
  </p:sldMasterIdLst>
  <p:notesMasterIdLst>
    <p:notesMasterId r:id="rId19"/>
  </p:notesMasterIdLst>
  <p:sldIdLst>
    <p:sldId id="5184" r:id="rId7"/>
    <p:sldId id="2147480814" r:id="rId8"/>
    <p:sldId id="2147480982" r:id="rId9"/>
    <p:sldId id="2147481547" r:id="rId10"/>
    <p:sldId id="2147481505" r:id="rId11"/>
    <p:sldId id="2147481573" r:id="rId12"/>
    <p:sldId id="2147481729" r:id="rId13"/>
    <p:sldId id="2147481781" r:id="rId14"/>
    <p:sldId id="2147481911" r:id="rId15"/>
    <p:sldId id="2147481929" r:id="rId16"/>
    <p:sldId id="2147481930" r:id="rId17"/>
    <p:sldId id="2146847356" r:id="rId18"/>
  </p:sldIdLst>
  <p:sldSz cx="12192000" cy="6858000"/>
  <p:notesSz cx="6797675" cy="9874250"/>
  <p:embeddedFontLst>
    <p:embeddedFont>
      <p:font typeface="Lato" panose="020F0502020204030203" pitchFamily="34" charset="0"/>
      <p:regular r:id="rId20"/>
      <p:bold r:id="rId21"/>
      <p:italic r:id="rId22"/>
      <p:boldItalic r:id="rId23"/>
    </p:embeddedFont>
  </p:embeddedFontLst>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4F28AA-EB6A-4F4A-BC29-D9D73AB45EB8}">
          <p14:sldIdLst>
            <p14:sldId id="5184"/>
            <p14:sldId id="2147480814"/>
            <p14:sldId id="2147480982"/>
            <p14:sldId id="2147481547"/>
            <p14:sldId id="2147481505"/>
            <p14:sldId id="2147481573"/>
            <p14:sldId id="2147481729"/>
            <p14:sldId id="2147481781"/>
            <p14:sldId id="2147481911"/>
            <p14:sldId id="2147481929"/>
            <p14:sldId id="2147481930"/>
            <p14:sldId id="2146847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ECAB906-F4D3-5FB0-32C0-97B60356664D}" name="Frederik Beelitz" initials="FB" userId="S::frederik.beelitz@auroraer.com::7ce7c963-6978-40f5-8054-3f4bea5f0d10" providerId="AD"/>
  <p188:author id="{33DD1613-E8F4-F5F7-02C8-CF0984782225}" name="Philipp Hesel" initials="PH" userId="S::Philipp.Hesel@auroraer.com::693ef86c-bd0b-4e2a-9d0d-6de98be9249a" providerId="AD"/>
  <p188:author id="{97C1BA38-6C6E-9201-49E1-C15A5B0D6096}" name="Dilara Caglayan" initials="DC" userId="S::dilara.caglayan@auroraer.com::a8e4b7ab-2e20-4c34-a30f-343c7c8d3496" providerId="AD"/>
  <p188:author id="{5346553D-25F2-8A89-16CB-D58B20483128}" name="Gaetano Garfi" initials="GG" userId="S::gaetano.garfi@auroraer.com::055fd067-8e3a-4aa7-a85b-67a4908bfb04" providerId="AD"/>
  <p188:author id="{6C902544-744A-4EC6-AAA2-ED458C57BED4}" name="Jesse Hettema" initials="JH" userId="S::jesse.hettema@auroraer.com::581997ff-4af6-497f-a9da-ec6e649408a9" providerId="AD"/>
  <p188:author id="{C78FC046-4F25-1AB2-EDD1-A19BE24E9F8A}" name="Anise Ganbold" initials="AG" userId="S::anise.ganbold@auroraer.com::31df0049-a950-4f0a-b49c-9e64bba4bb70" providerId="AD"/>
  <p188:author id="{48EC5149-DB86-719C-2096-6BF246D37AB1}" name="Nicolas Leicht" initials="NL" userId="S::nicolas.leicht@auroraer.com::00f427b5-c114-434b-a5e0-267d9d76822e" providerId="AD"/>
  <p188:author id="{DCF0054D-0A89-A4C4-7533-620E3FFC1131}" name="Emma Woodward" initials="EW" userId="S::emma.woodward@auroraer.com::bce24a04-eac7-43eb-8c08-c1b81aab4d0a" providerId="AD"/>
  <p188:author id="{E5D66B4D-C142-1096-35FD-B172BF7DD4D6}" name="Dilara Caglayan" initials="DC" userId="S::Dilara.Caglayan@auroraer.com::a8e4b7ab-2e20-4c34-a30f-343c7c8d3496" providerId="AD"/>
  <p188:author id="{01A24B53-7724-C4E3-36B6-66016665D3FE}" name="Aashwij Prabhu" initials="AP" userId="S::aashwij.prabhu@auroraer.com::271f91fe-4a4b-400d-be24-8407a77aa94e" providerId="AD"/>
  <p188:author id="{03C37FA0-0B8A-BA5F-0BFD-A4C13F34D31B}" name="Casimir Lorenz" initials="CL" userId="S::casimir.lorenz@auroraer.com::abd56657-8985-47a5-bafb-ae36fbbbbad6" providerId="AD"/>
  <p188:author id="{1635FAA8-AF23-D359-482F-5CBFD16D1051}" name="Chiara Fenske" initials="CF" userId="S::chiara.fenske@auroraer.com::b4599817-388b-4579-9696-3021e36e3d46" providerId="AD"/>
  <p188:author id="{95E303AA-89EA-1719-7142-5BE271480EDC}" name="Manuel Baumhof" initials="MB" userId="S::manuel.baumhof@auroraer.com::63438221-f2e6-41e5-8cbd-0c9ca71daaa3" providerId="AD"/>
  <p188:author id="{4F7962B6-F6D8-2680-8221-3E2E3A607A04}" name="Zhiyu  Yang" initials="ZY" userId="S::Zhiyu.Yang@auroraer.com::93125e6b-3882-4668-9e5a-ed5f9be893ae" providerId="AD"/>
  <p188:author id="{C31A40BB-5B5D-605C-EFD2-78BD1323E6BA}" name="Emma Keisser" initials="EK" userId="S::emma.keisser@auroraer.com::fb190172-9e2e-49c5-b870-0c89ddd00a71" providerId="AD"/>
  <p188:author id="{CD4BA7BC-5A31-C383-30C5-00069C896254}" name="David Olley" initials="DO" userId="S::david.olley@auroraer.com::cc8917fe-1b93-41c1-a220-8bfa249fc9b8" providerId="AD"/>
  <p188:author id="{2BEA4CBF-BBC5-E573-5030-1AB68D9D16AE}" name="Levente Molnar" initials="LM" userId="S::levente.molnar@auroraer.com::30100ee7-ceb9-4a54-94eb-02ba31e835cc" providerId="AD"/>
  <p188:author id="{257F90DE-11FC-BB9C-8427-53E0FDA16FB8}" name="Hanns Koenig" initials="HK" userId="S::hanns.koenig@auroraer.com::6ff58da1-5035-4610-9b50-fafe580b0498" providerId="AD"/>
  <p188:author id="{EDAC7AE9-9447-204B-DD09-E5740FA0830B}" name="Eilish Anderson" initials="EA" userId="S::eilish.anderson@auroraer.com::15bdacf1-4174-490a-b0f8-c40e9b4a22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00"/>
    <a:srgbClr val="FFFAE6"/>
    <a:srgbClr val="F59E00"/>
    <a:srgbClr val="657D1A"/>
    <a:srgbClr val="E7E7E7"/>
    <a:srgbClr val="FFF2BF"/>
    <a:srgbClr val="FFE680"/>
    <a:srgbClr val="CDCDC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7F72D-9969-4078-B777-F3B5C84363BB}" v="13930" dt="2025-02-06T20:46:01.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2" y="19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theme" Target="theme/theme1.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7360044935405361E-3"/>
          <c:y val="1.9578313253012049E-2"/>
          <c:w val="0.98052799101291888"/>
          <c:h val="0.96084337349397586"/>
        </c:manualLayout>
      </c:layout>
      <c:barChart>
        <c:barDir val="col"/>
        <c:grouping val="clustered"/>
        <c:varyColors val="0"/>
        <c:ser>
          <c:idx val="0"/>
          <c:order val="0"/>
          <c:spPr>
            <a:solidFill>
              <a:schemeClr val="accent1"/>
            </a:solidFill>
            <a:ln w="9525" cmpd="sng" algn="ctr">
              <a:solidFill>
                <a:schemeClr val="bg1"/>
              </a:solidFill>
              <a:prstDash val="solid"/>
            </a:ln>
          </c:spPr>
          <c:invertIfNegative val="0"/>
          <c:val>
            <c:numRef>
              <c:f>Sheet1!$A$1:$D$1</c:f>
              <c:numCache>
                <c:formatCode>General</c:formatCode>
                <c:ptCount val="4"/>
                <c:pt idx="0">
                  <c:v>8.6999999999999993</c:v>
                </c:pt>
                <c:pt idx="1">
                  <c:v>10.9</c:v>
                </c:pt>
                <c:pt idx="2">
                  <c:v>8.4</c:v>
                </c:pt>
                <c:pt idx="3">
                  <c:v>7.1</c:v>
                </c:pt>
              </c:numCache>
            </c:numRef>
          </c:val>
          <c:extLst>
            <c:ext xmlns:c16="http://schemas.microsoft.com/office/drawing/2014/chart" uri="{C3380CC4-5D6E-409C-BE32-E72D297353CC}">
              <c16:uniqueId val="{00000000-29B0-4ADF-92A2-B9187577BB17}"/>
            </c:ext>
          </c:extLst>
        </c:ser>
        <c:ser>
          <c:idx val="1"/>
          <c:order val="1"/>
          <c:spPr>
            <a:solidFill>
              <a:schemeClr val="accent2"/>
            </a:solidFill>
            <a:ln w="9525" cmpd="sng" algn="ctr">
              <a:solidFill>
                <a:schemeClr val="bg1"/>
              </a:solidFill>
              <a:prstDash val="solid"/>
            </a:ln>
          </c:spPr>
          <c:invertIfNegative val="0"/>
          <c:val>
            <c:numRef>
              <c:f>Sheet1!$A$2:$D$2</c:f>
              <c:numCache>
                <c:formatCode>General</c:formatCode>
                <c:ptCount val="4"/>
                <c:pt idx="0">
                  <c:v>10.9</c:v>
                </c:pt>
                <c:pt idx="1">
                  <c:v>8.6</c:v>
                </c:pt>
                <c:pt idx="2">
                  <c:v>7.1</c:v>
                </c:pt>
                <c:pt idx="3">
                  <c:v>6.3</c:v>
                </c:pt>
              </c:numCache>
            </c:numRef>
          </c:val>
          <c:extLst>
            <c:ext xmlns:c16="http://schemas.microsoft.com/office/drawing/2014/chart" uri="{C3380CC4-5D6E-409C-BE32-E72D297353CC}">
              <c16:uniqueId val="{00000001-29B0-4ADF-92A2-B9187577BB17}"/>
            </c:ext>
          </c:extLst>
        </c:ser>
        <c:ser>
          <c:idx val="2"/>
          <c:order val="2"/>
          <c:spPr>
            <a:solidFill>
              <a:schemeClr val="accent3"/>
            </a:solidFill>
            <a:ln w="9525" cmpd="sng" algn="ctr">
              <a:solidFill>
                <a:schemeClr val="bg1"/>
              </a:solidFill>
              <a:prstDash val="solid"/>
            </a:ln>
          </c:spPr>
          <c:invertIfNegative val="0"/>
          <c:val>
            <c:numRef>
              <c:f>Sheet1!$A$3:$D$3</c:f>
              <c:numCache>
                <c:formatCode>General</c:formatCode>
                <c:ptCount val="4"/>
                <c:pt idx="0">
                  <c:v>8.6</c:v>
                </c:pt>
                <c:pt idx="1">
                  <c:v>7.9</c:v>
                </c:pt>
                <c:pt idx="2">
                  <c:v>5.7</c:v>
                </c:pt>
                <c:pt idx="3">
                  <c:v>5.0999999999999996</c:v>
                </c:pt>
              </c:numCache>
            </c:numRef>
          </c:val>
          <c:extLst>
            <c:ext xmlns:c16="http://schemas.microsoft.com/office/drawing/2014/chart" uri="{C3380CC4-5D6E-409C-BE32-E72D297353CC}">
              <c16:uniqueId val="{00000002-29B0-4ADF-92A2-B9187577BB17}"/>
            </c:ext>
          </c:extLst>
        </c:ser>
        <c:ser>
          <c:idx val="3"/>
          <c:order val="3"/>
          <c:spPr>
            <a:solidFill>
              <a:srgbClr val="CFDE63"/>
            </a:solidFill>
            <a:ln w="9525" cmpd="sng" algn="ctr">
              <a:solidFill>
                <a:schemeClr val="bg1"/>
              </a:solidFill>
              <a:prstDash val="solid"/>
            </a:ln>
          </c:spPr>
          <c:invertIfNegative val="0"/>
          <c:val>
            <c:numRef>
              <c:f>Sheet1!$A$4:$D$4</c:f>
              <c:numCache>
                <c:formatCode>General</c:formatCode>
                <c:ptCount val="4"/>
                <c:pt idx="0">
                  <c:v>4.8</c:v>
                </c:pt>
                <c:pt idx="1">
                  <c:v>4.5999999999999996</c:v>
                </c:pt>
                <c:pt idx="2">
                  <c:v>4</c:v>
                </c:pt>
                <c:pt idx="3">
                  <c:v>3.5</c:v>
                </c:pt>
              </c:numCache>
            </c:numRef>
          </c:val>
          <c:extLst>
            <c:ext xmlns:c16="http://schemas.microsoft.com/office/drawing/2014/chart" uri="{C3380CC4-5D6E-409C-BE32-E72D297353CC}">
              <c16:uniqueId val="{00000003-29B0-4ADF-92A2-B9187577BB17}"/>
            </c:ext>
          </c:extLst>
        </c:ser>
        <c:ser>
          <c:idx val="4"/>
          <c:order val="4"/>
          <c:spPr>
            <a:solidFill>
              <a:srgbClr val="A6B727"/>
            </a:solidFill>
            <a:ln w="9525" cmpd="sng" algn="ctr">
              <a:solidFill>
                <a:schemeClr val="bg1"/>
              </a:solidFill>
              <a:prstDash val="solid"/>
            </a:ln>
          </c:spPr>
          <c:invertIfNegative val="0"/>
          <c:val>
            <c:numRef>
              <c:f>Sheet1!$A$5:$D$5</c:f>
              <c:numCache>
                <c:formatCode>General</c:formatCode>
                <c:ptCount val="4"/>
                <c:pt idx="0">
                  <c:v>3.4133333333333331</c:v>
                </c:pt>
                <c:pt idx="1">
                  <c:v>3.2</c:v>
                </c:pt>
                <c:pt idx="2">
                  <c:v>2.6311111111111116</c:v>
                </c:pt>
                <c:pt idx="3">
                  <c:v>2.275555555555556</c:v>
                </c:pt>
              </c:numCache>
            </c:numRef>
          </c:val>
          <c:extLst>
            <c:ext xmlns:c16="http://schemas.microsoft.com/office/drawing/2014/chart" uri="{C3380CC4-5D6E-409C-BE32-E72D297353CC}">
              <c16:uniqueId val="{00000004-29B0-4ADF-92A2-B9187577BB17}"/>
            </c:ext>
          </c:extLst>
        </c:ser>
        <c:ser>
          <c:idx val="5"/>
          <c:order val="5"/>
          <c:spPr>
            <a:solidFill>
              <a:srgbClr val="657D1A"/>
            </a:solidFill>
            <a:ln w="9525" cmpd="sng" algn="ctr">
              <a:solidFill>
                <a:schemeClr val="bg1"/>
              </a:solidFill>
              <a:prstDash val="solid"/>
            </a:ln>
          </c:spPr>
          <c:invertIfNegative val="0"/>
          <c:val>
            <c:numRef>
              <c:f>Sheet1!$A$6:$D$6</c:f>
              <c:numCache>
                <c:formatCode>General</c:formatCode>
                <c:ptCount val="4"/>
                <c:pt idx="0">
                  <c:v>4.6933333333333334</c:v>
                </c:pt>
                <c:pt idx="1">
                  <c:v>4.4000000000000004</c:v>
                </c:pt>
                <c:pt idx="2">
                  <c:v>3.617777777777778</c:v>
                </c:pt>
                <c:pt idx="3">
                  <c:v>3.1288888888888895</c:v>
                </c:pt>
              </c:numCache>
            </c:numRef>
          </c:val>
          <c:extLst>
            <c:ext xmlns:c16="http://schemas.microsoft.com/office/drawing/2014/chart" uri="{C3380CC4-5D6E-409C-BE32-E72D297353CC}">
              <c16:uniqueId val="{00000005-29B0-4ADF-92A2-B9187577BB17}"/>
            </c:ext>
          </c:extLst>
        </c:ser>
        <c:ser>
          <c:idx val="6"/>
          <c:order val="6"/>
          <c:spPr>
            <a:solidFill>
              <a:srgbClr val="A6964E"/>
            </a:solidFill>
            <a:ln w="9525" cmpd="sng" algn="ctr">
              <a:solidFill>
                <a:schemeClr val="bg1"/>
              </a:solidFill>
              <a:prstDash val="solid"/>
            </a:ln>
          </c:spPr>
          <c:invertIfNegative val="0"/>
          <c:val>
            <c:numRef>
              <c:f>Sheet1!$A$7:$D$7</c:f>
              <c:numCache>
                <c:formatCode>General</c:formatCode>
                <c:ptCount val="4"/>
                <c:pt idx="0">
                  <c:v>4.3733333333333322</c:v>
                </c:pt>
                <c:pt idx="1">
                  <c:v>4.0999999999999996</c:v>
                </c:pt>
                <c:pt idx="2">
                  <c:v>3.3711111111111109</c:v>
                </c:pt>
                <c:pt idx="3">
                  <c:v>2.9155555555555552</c:v>
                </c:pt>
              </c:numCache>
            </c:numRef>
          </c:val>
          <c:extLst>
            <c:ext xmlns:c16="http://schemas.microsoft.com/office/drawing/2014/chart" uri="{C3380CC4-5D6E-409C-BE32-E72D297353CC}">
              <c16:uniqueId val="{00000006-29B0-4ADF-92A2-B9187577BB17}"/>
            </c:ext>
          </c:extLst>
        </c:ser>
        <c:dLbls>
          <c:showLegendKey val="0"/>
          <c:showVal val="0"/>
          <c:showCatName val="0"/>
          <c:showSerName val="0"/>
          <c:showPercent val="0"/>
          <c:showBubbleSize val="0"/>
        </c:dLbls>
        <c:gapWidth val="80"/>
        <c:axId val="1942040799"/>
        <c:axId val="1"/>
      </c:barChart>
      <c:catAx>
        <c:axId val="19420407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2"/>
          <c:min val="0"/>
        </c:scaling>
        <c:delete val="0"/>
        <c:axPos val="l"/>
        <c:majorGridlines>
          <c:spPr>
            <a:ln w="3175" cmpd="sng" algn="ctr">
              <a:solidFill>
                <a:schemeClr val="accent6"/>
              </a:solidFill>
              <a:prstDash val="solid"/>
            </a:ln>
          </c:spPr>
        </c:majorGridlines>
        <c:numFmt formatCode="General" sourceLinked="1"/>
        <c:majorTickMark val="none"/>
        <c:minorTickMark val="none"/>
        <c:tickLblPos val="none"/>
        <c:spPr>
          <a:ln>
            <a:noFill/>
          </a:ln>
        </c:spPr>
        <c:crossAx val="1942040799"/>
        <c:crosses val="min"/>
        <c:crossBetween val="between"/>
        <c:majorUnit val="1"/>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7983794987752029E-3"/>
          <c:y val="1.9667170953101363E-2"/>
          <c:w val="0.98040324100244958"/>
          <c:h val="0.96066565809379723"/>
        </c:manualLayout>
      </c:layout>
      <c:barChart>
        <c:barDir val="col"/>
        <c:grouping val="stacked"/>
        <c:varyColors val="0"/>
        <c:ser>
          <c:idx val="0"/>
          <c:order val="0"/>
          <c:spPr>
            <a:solidFill>
              <a:srgbClr val="657D1A"/>
            </a:solidFill>
            <a:ln w="9525" cmpd="sng" algn="ctr">
              <a:solidFill>
                <a:schemeClr val="bg1"/>
              </a:solidFill>
              <a:prstDash val="solid"/>
            </a:ln>
          </c:spPr>
          <c:invertIfNegative val="0"/>
          <c:dPt>
            <c:idx val="0"/>
            <c:invertIfNegative val="0"/>
            <c:bubble3D val="0"/>
            <c:spPr>
              <a:solidFill>
                <a:schemeClr val="accent1"/>
              </a:solidFill>
              <a:ln w="9525" cmpd="sng" algn="ctr">
                <a:solidFill>
                  <a:schemeClr val="bg1"/>
                </a:solidFill>
                <a:prstDash val="solid"/>
              </a:ln>
            </c:spPr>
            <c:extLst>
              <c:ext xmlns:c16="http://schemas.microsoft.com/office/drawing/2014/chart" uri="{C3380CC4-5D6E-409C-BE32-E72D297353CC}">
                <c16:uniqueId val="{00000000-052A-4640-AC68-CFB448856024}"/>
              </c:ext>
            </c:extLst>
          </c:dPt>
          <c:dPt>
            <c:idx val="1"/>
            <c:invertIfNegative val="0"/>
            <c:bubble3D val="0"/>
            <c:spPr>
              <a:solidFill>
                <a:schemeClr val="accent2"/>
              </a:solidFill>
              <a:ln w="9525" cmpd="sng" algn="ctr">
                <a:solidFill>
                  <a:schemeClr val="bg1"/>
                </a:solidFill>
                <a:prstDash val="solid"/>
              </a:ln>
            </c:spPr>
            <c:extLst>
              <c:ext xmlns:c16="http://schemas.microsoft.com/office/drawing/2014/chart" uri="{C3380CC4-5D6E-409C-BE32-E72D297353CC}">
                <c16:uniqueId val="{00000001-052A-4640-AC68-CFB448856024}"/>
              </c:ext>
            </c:extLst>
          </c:dPt>
          <c:dPt>
            <c:idx val="2"/>
            <c:invertIfNegative val="0"/>
            <c:bubble3D val="0"/>
            <c:spPr>
              <a:solidFill>
                <a:schemeClr val="accent3"/>
              </a:solidFill>
              <a:ln w="9525" cmpd="sng" algn="ctr">
                <a:solidFill>
                  <a:schemeClr val="bg1"/>
                </a:solidFill>
                <a:prstDash val="solid"/>
              </a:ln>
            </c:spPr>
            <c:extLst>
              <c:ext xmlns:c16="http://schemas.microsoft.com/office/drawing/2014/chart" uri="{C3380CC4-5D6E-409C-BE32-E72D297353CC}">
                <c16:uniqueId val="{00000002-052A-4640-AC68-CFB448856024}"/>
              </c:ext>
            </c:extLst>
          </c:dPt>
          <c:dPt>
            <c:idx val="3"/>
            <c:invertIfNegative val="0"/>
            <c:bubble3D val="0"/>
            <c:spPr>
              <a:solidFill>
                <a:srgbClr val="CFDE63"/>
              </a:solidFill>
              <a:ln w="9525" cmpd="sng" algn="ctr">
                <a:solidFill>
                  <a:schemeClr val="bg1"/>
                </a:solidFill>
                <a:prstDash val="solid"/>
              </a:ln>
            </c:spPr>
            <c:extLst>
              <c:ext xmlns:c16="http://schemas.microsoft.com/office/drawing/2014/chart" uri="{C3380CC4-5D6E-409C-BE32-E72D297353CC}">
                <c16:uniqueId val="{00000003-052A-4640-AC68-CFB448856024}"/>
              </c:ext>
            </c:extLst>
          </c:dPt>
          <c:dPt>
            <c:idx val="4"/>
            <c:invertIfNegative val="0"/>
            <c:bubble3D val="0"/>
            <c:spPr>
              <a:solidFill>
                <a:srgbClr val="A6B727"/>
              </a:solidFill>
              <a:ln w="9525" cmpd="sng" algn="ctr">
                <a:solidFill>
                  <a:schemeClr val="bg1"/>
                </a:solidFill>
                <a:prstDash val="solid"/>
              </a:ln>
            </c:spPr>
            <c:extLst>
              <c:ext xmlns:c16="http://schemas.microsoft.com/office/drawing/2014/chart" uri="{C3380CC4-5D6E-409C-BE32-E72D297353CC}">
                <c16:uniqueId val="{00000004-052A-4640-AC68-CFB448856024}"/>
              </c:ext>
            </c:extLst>
          </c:dPt>
          <c:dPt>
            <c:idx val="6"/>
            <c:invertIfNegative val="0"/>
            <c:bubble3D val="0"/>
            <c:spPr>
              <a:solidFill>
                <a:srgbClr val="A6964E"/>
              </a:solidFill>
              <a:ln w="9525" cmpd="sng" algn="ctr">
                <a:solidFill>
                  <a:schemeClr val="bg1"/>
                </a:solidFill>
                <a:prstDash val="solid"/>
              </a:ln>
            </c:spPr>
            <c:extLst>
              <c:ext xmlns:c16="http://schemas.microsoft.com/office/drawing/2014/chart" uri="{C3380CC4-5D6E-409C-BE32-E72D297353CC}">
                <c16:uniqueId val="{00000005-052A-4640-AC68-CFB448856024}"/>
              </c:ext>
            </c:extLst>
          </c:dPt>
          <c:dPt>
            <c:idx val="7"/>
            <c:invertIfNegative val="0"/>
            <c:bubble3D val="0"/>
            <c:spPr>
              <a:solidFill>
                <a:srgbClr val="5A5A5A"/>
              </a:solidFill>
              <a:ln w="9525" cmpd="sng" algn="ctr">
                <a:solidFill>
                  <a:schemeClr val="bg1"/>
                </a:solidFill>
                <a:prstDash val="solid"/>
              </a:ln>
            </c:spPr>
            <c:extLst>
              <c:ext xmlns:c16="http://schemas.microsoft.com/office/drawing/2014/chart" uri="{C3380CC4-5D6E-409C-BE32-E72D297353CC}">
                <c16:uniqueId val="{00000006-052A-4640-AC68-CFB448856024}"/>
              </c:ext>
            </c:extLst>
          </c:dPt>
          <c:val>
            <c:numRef>
              <c:f>Sheet1!$A$1:$H$1</c:f>
              <c:numCache>
                <c:formatCode>General</c:formatCode>
                <c:ptCount val="8"/>
                <c:pt idx="0">
                  <c:v>4289.1230476204755</c:v>
                </c:pt>
                <c:pt idx="1">
                  <c:v>3739.573226474703</c:v>
                </c:pt>
                <c:pt idx="2">
                  <c:v>3471.7984534536381</c:v>
                </c:pt>
                <c:pt idx="3">
                  <c:v>2234.1779911312583</c:v>
                </c:pt>
                <c:pt idx="4">
                  <c:v>2351.4780924457109</c:v>
                </c:pt>
                <c:pt idx="5">
                  <c:v>2153.0902430505953</c:v>
                </c:pt>
                <c:pt idx="6">
                  <c:v>1759.1557894992936</c:v>
                </c:pt>
                <c:pt idx="7">
                  <c:v>515.45454545454538</c:v>
                </c:pt>
              </c:numCache>
            </c:numRef>
          </c:val>
          <c:extLst>
            <c:ext xmlns:c16="http://schemas.microsoft.com/office/drawing/2014/chart" uri="{C3380CC4-5D6E-409C-BE32-E72D297353CC}">
              <c16:uniqueId val="{00000007-052A-4640-AC68-CFB448856024}"/>
            </c:ext>
          </c:extLst>
        </c:ser>
        <c:ser>
          <c:idx val="1"/>
          <c:order val="1"/>
          <c:spPr>
            <a:solidFill>
              <a:srgbClr val="9DB1CF"/>
            </a:solidFill>
            <a:ln w="9525" cmpd="sng" algn="ctr">
              <a:solidFill>
                <a:schemeClr val="bg1"/>
              </a:solidFill>
              <a:prstDash val="solid"/>
            </a:ln>
          </c:spPr>
          <c:invertIfNegative val="0"/>
          <c:dPt>
            <c:idx val="7"/>
            <c:invertIfNegative val="0"/>
            <c:bubble3D val="0"/>
            <c:spPr>
              <a:pattFill prst="ltDnDiag">
                <a:fgClr>
                  <a:srgbClr val="000000"/>
                </a:fgClr>
                <a:bgClr>
                  <a:srgbClr val="FFFFFF"/>
                </a:bgClr>
              </a:pattFill>
              <a:ln w="9525" cmpd="sng" algn="ctr">
                <a:solidFill>
                  <a:schemeClr val="bg1"/>
                </a:solidFill>
                <a:prstDash val="solid"/>
              </a:ln>
            </c:spPr>
            <c:extLst>
              <c:ext xmlns:c16="http://schemas.microsoft.com/office/drawing/2014/chart" uri="{C3380CC4-5D6E-409C-BE32-E72D297353CC}">
                <c16:uniqueId val="{00000008-052A-4640-AC68-CFB448856024}"/>
              </c:ext>
            </c:extLst>
          </c:dPt>
          <c:val>
            <c:numRef>
              <c:f>Sheet1!$A$2:$H$2</c:f>
              <c:numCache>
                <c:formatCode>General</c:formatCode>
                <c:ptCount val="8"/>
                <c:pt idx="4">
                  <c:v>22.950214666191187</c:v>
                </c:pt>
                <c:pt idx="5">
                  <c:v>14.604682060303276</c:v>
                </c:pt>
                <c:pt idx="6">
                  <c:v>13.039894696699321</c:v>
                </c:pt>
                <c:pt idx="7">
                  <c:v>288</c:v>
                </c:pt>
              </c:numCache>
            </c:numRef>
          </c:val>
          <c:extLst>
            <c:ext xmlns:c16="http://schemas.microsoft.com/office/drawing/2014/chart" uri="{C3380CC4-5D6E-409C-BE32-E72D297353CC}">
              <c16:uniqueId val="{00000009-052A-4640-AC68-CFB448856024}"/>
            </c:ext>
          </c:extLst>
        </c:ser>
        <c:dLbls>
          <c:showLegendKey val="0"/>
          <c:showVal val="0"/>
          <c:showCatName val="0"/>
          <c:showSerName val="0"/>
          <c:showPercent val="0"/>
          <c:showBubbleSize val="0"/>
        </c:dLbls>
        <c:gapWidth val="80"/>
        <c:overlap val="100"/>
        <c:axId val="1415039791"/>
        <c:axId val="1"/>
      </c:barChart>
      <c:catAx>
        <c:axId val="1415039791"/>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500"/>
          <c:min val="0"/>
        </c:scaling>
        <c:delete val="0"/>
        <c:axPos val="l"/>
        <c:majorGridlines>
          <c:spPr>
            <a:ln w="3175" cmpd="sng" algn="ctr">
              <a:solidFill>
                <a:schemeClr val="accent6"/>
              </a:solidFill>
              <a:prstDash val="solid"/>
            </a:ln>
          </c:spPr>
        </c:majorGridlines>
        <c:numFmt formatCode="General" sourceLinked="1"/>
        <c:majorTickMark val="none"/>
        <c:minorTickMark val="none"/>
        <c:tickLblPos val="none"/>
        <c:spPr>
          <a:ln>
            <a:noFill/>
          </a:ln>
        </c:spPr>
        <c:crossAx val="1415039791"/>
        <c:crosses val="min"/>
        <c:crossBetween val="between"/>
        <c:majorUnit val="50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176125244618395"/>
          <c:y val="7.6023391812865493E-2"/>
          <c:w val="0.79647749510763211"/>
          <c:h val="0.84795321637426901"/>
        </c:manualLayout>
      </c:layout>
      <c:barChart>
        <c:barDir val="col"/>
        <c:grouping val="stacked"/>
        <c:varyColors val="0"/>
        <c:ser>
          <c:idx val="0"/>
          <c:order val="0"/>
          <c:spPr>
            <a:pattFill prst="ltDnDiag">
              <a:fgClr>
                <a:srgbClr val="000000"/>
              </a:fgClr>
              <a:bgClr>
                <a:srgbClr val="FFFFFF"/>
              </a:bgClr>
            </a:pattFill>
            <a:ln w="9525" cmpd="sng" algn="ctr">
              <a:solidFill>
                <a:schemeClr val="bg1"/>
              </a:solidFill>
              <a:prstDash val="solid"/>
            </a:ln>
          </c:spPr>
          <c:invertIfNegative val="0"/>
          <c:val>
            <c:numRef>
              <c:f>Sheet1!$A$1</c:f>
              <c:numCache>
                <c:formatCode>General</c:formatCode>
                <c:ptCount val="1"/>
                <c:pt idx="0">
                  <c:v>1</c:v>
                </c:pt>
              </c:numCache>
            </c:numRef>
          </c:val>
          <c:extLst>
            <c:ext xmlns:c16="http://schemas.microsoft.com/office/drawing/2014/chart" uri="{C3380CC4-5D6E-409C-BE32-E72D297353CC}">
              <c16:uniqueId val="{00000000-27D3-4269-9695-BD46ECE0433E}"/>
            </c:ext>
          </c:extLst>
        </c:ser>
        <c:ser>
          <c:idx val="1"/>
          <c:order val="1"/>
          <c:spPr>
            <a:solidFill>
              <a:srgbClr val="9DB1CF"/>
            </a:solidFill>
            <a:ln w="9525" cmpd="sng" algn="ctr">
              <a:solidFill>
                <a:schemeClr val="bg1"/>
              </a:solidFill>
              <a:prstDash val="solid"/>
            </a:ln>
          </c:spPr>
          <c:invertIfNegative val="0"/>
          <c:val>
            <c:numRef>
              <c:f>Sheet1!$A$2</c:f>
              <c:numCache>
                <c:formatCode>General</c:formatCode>
                <c:ptCount val="1"/>
                <c:pt idx="0">
                  <c:v>1</c:v>
                </c:pt>
              </c:numCache>
            </c:numRef>
          </c:val>
          <c:extLst>
            <c:ext xmlns:c16="http://schemas.microsoft.com/office/drawing/2014/chart" uri="{C3380CC4-5D6E-409C-BE32-E72D297353CC}">
              <c16:uniqueId val="{00000001-27D3-4269-9695-BD46ECE0433E}"/>
            </c:ext>
          </c:extLst>
        </c:ser>
        <c:ser>
          <c:idx val="2"/>
          <c:order val="2"/>
          <c:spPr>
            <a:solidFill>
              <a:srgbClr val="969696"/>
            </a:solidFill>
            <a:ln w="9525" cmpd="sng" algn="ctr">
              <a:solidFill>
                <a:schemeClr val="bg1"/>
              </a:solidFill>
              <a:prstDash val="solid"/>
            </a:ln>
          </c:spPr>
          <c:invertIfNegative val="0"/>
          <c:val>
            <c:numRef>
              <c:f>Sheet1!$A$3</c:f>
              <c:numCache>
                <c:formatCode>General</c:formatCode>
                <c:ptCount val="1"/>
                <c:pt idx="0">
                  <c:v>1</c:v>
                </c:pt>
              </c:numCache>
            </c:numRef>
          </c:val>
          <c:extLst>
            <c:ext xmlns:c16="http://schemas.microsoft.com/office/drawing/2014/chart" uri="{C3380CC4-5D6E-409C-BE32-E72D297353CC}">
              <c16:uniqueId val="{00000002-27D3-4269-9695-BD46ECE0433E}"/>
            </c:ext>
          </c:extLst>
        </c:ser>
        <c:dLbls>
          <c:showLegendKey val="0"/>
          <c:showVal val="0"/>
          <c:showCatName val="0"/>
          <c:showSerName val="0"/>
          <c:showPercent val="0"/>
          <c:showBubbleSize val="0"/>
        </c:dLbls>
        <c:gapWidth val="80"/>
        <c:overlap val="100"/>
        <c:axId val="1321295680"/>
        <c:axId val="1"/>
      </c:barChart>
      <c:catAx>
        <c:axId val="1321295680"/>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
          <c:min val="0"/>
        </c:scaling>
        <c:delete val="1"/>
        <c:axPos val="l"/>
        <c:numFmt formatCode="General" sourceLinked="1"/>
        <c:majorTickMark val="out"/>
        <c:minorTickMark val="none"/>
        <c:tickLblPos val="nextTo"/>
        <c:crossAx val="1321295680"/>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968736797634135E-2"/>
          <c:y val="2.3701002734731084E-2"/>
          <c:w val="0.95606252640473177"/>
          <c:h val="0.95259799453053784"/>
        </c:manualLayout>
      </c:layout>
      <c:barChart>
        <c:barDir val="col"/>
        <c:grouping val="stacked"/>
        <c:varyColors val="0"/>
        <c:ser>
          <c:idx val="0"/>
          <c:order val="0"/>
          <c:spPr>
            <a:solidFill>
              <a:srgbClr val="C0C0C0"/>
            </a:solidFill>
            <a:ln>
              <a:noFill/>
            </a:ln>
          </c:spPr>
          <c:invertIfNegative val="0"/>
          <c:dPt>
            <c:idx val="0"/>
            <c:invertIfNegative val="0"/>
            <c:bubble3D val="0"/>
            <c:spPr>
              <a:solidFill>
                <a:schemeClr val="accent2"/>
              </a:solidFill>
              <a:ln>
                <a:noFill/>
              </a:ln>
            </c:spPr>
            <c:extLst>
              <c:ext xmlns:c16="http://schemas.microsoft.com/office/drawing/2014/chart" uri="{C3380CC4-5D6E-409C-BE32-E72D297353CC}">
                <c16:uniqueId val="{00000000-5808-4AC4-8E4D-BB808197F1C0}"/>
              </c:ext>
            </c:extLst>
          </c:dPt>
          <c:dPt>
            <c:idx val="1"/>
            <c:invertIfNegative val="0"/>
            <c:bubble3D val="0"/>
            <c:spPr>
              <a:solidFill>
                <a:srgbClr val="CFDE63"/>
              </a:solidFill>
              <a:ln>
                <a:noFill/>
              </a:ln>
            </c:spPr>
            <c:extLst>
              <c:ext xmlns:c16="http://schemas.microsoft.com/office/drawing/2014/chart" uri="{C3380CC4-5D6E-409C-BE32-E72D297353CC}">
                <c16:uniqueId val="{00000001-5808-4AC4-8E4D-BB808197F1C0}"/>
              </c:ext>
            </c:extLst>
          </c:dPt>
          <c:dPt>
            <c:idx val="2"/>
            <c:invertIfNegative val="0"/>
            <c:bubble3D val="0"/>
            <c:spPr>
              <a:solidFill>
                <a:schemeClr val="accent2"/>
              </a:solidFill>
              <a:ln>
                <a:noFill/>
              </a:ln>
            </c:spPr>
            <c:extLst>
              <c:ext xmlns:c16="http://schemas.microsoft.com/office/drawing/2014/chart" uri="{C3380CC4-5D6E-409C-BE32-E72D297353CC}">
                <c16:uniqueId val="{00000002-5808-4AC4-8E4D-BB808197F1C0}"/>
              </c:ext>
            </c:extLst>
          </c:dPt>
          <c:val>
            <c:numRef>
              <c:f>Sheet1!$A$1:$E$1</c:f>
              <c:numCache>
                <c:formatCode>General</c:formatCode>
                <c:ptCount val="5"/>
                <c:pt idx="0">
                  <c:v>160771.74119999999</c:v>
                </c:pt>
                <c:pt idx="1">
                  <c:v>1344.4507832344639</c:v>
                </c:pt>
                <c:pt idx="2">
                  <c:v>93491.453999999998</c:v>
                </c:pt>
                <c:pt idx="3">
                  <c:v>55137.11495973709</c:v>
                </c:pt>
                <c:pt idx="4">
                  <c:v>55137.11495973709</c:v>
                </c:pt>
              </c:numCache>
            </c:numRef>
          </c:val>
          <c:extLst>
            <c:ext xmlns:c16="http://schemas.microsoft.com/office/drawing/2014/chart" uri="{C3380CC4-5D6E-409C-BE32-E72D297353CC}">
              <c16:uniqueId val="{00000003-5808-4AC4-8E4D-BB808197F1C0}"/>
            </c:ext>
          </c:extLst>
        </c:ser>
        <c:ser>
          <c:idx val="1"/>
          <c:order val="1"/>
          <c:spPr>
            <a:solidFill>
              <a:srgbClr val="9DA464"/>
            </a:solidFill>
            <a:ln>
              <a:noFill/>
            </a:ln>
          </c:spPr>
          <c:invertIfNegative val="0"/>
          <c:dPt>
            <c:idx val="3"/>
            <c:invertIfNegative val="0"/>
            <c:bubble3D val="0"/>
            <c:spPr>
              <a:solidFill>
                <a:schemeClr val="accent2"/>
              </a:solidFill>
              <a:ln>
                <a:noFill/>
              </a:ln>
            </c:spPr>
            <c:extLst>
              <c:ext xmlns:c16="http://schemas.microsoft.com/office/drawing/2014/chart" uri="{C3380CC4-5D6E-409C-BE32-E72D297353CC}">
                <c16:uniqueId val="{00000004-5808-4AC4-8E4D-BB808197F1C0}"/>
              </c:ext>
            </c:extLst>
          </c:dPt>
          <c:dPt>
            <c:idx val="4"/>
            <c:invertIfNegative val="0"/>
            <c:bubble3D val="0"/>
            <c:spPr>
              <a:solidFill>
                <a:schemeClr val="accent2"/>
              </a:solidFill>
              <a:ln>
                <a:noFill/>
              </a:ln>
            </c:spPr>
            <c:extLst>
              <c:ext xmlns:c16="http://schemas.microsoft.com/office/drawing/2014/chart" uri="{C3380CC4-5D6E-409C-BE32-E72D297353CC}">
                <c16:uniqueId val="{00000005-5808-4AC4-8E4D-BB808197F1C0}"/>
              </c:ext>
            </c:extLst>
          </c:dPt>
          <c:val>
            <c:numRef>
              <c:f>Sheet1!$A$2:$E$2</c:f>
              <c:numCache>
                <c:formatCode>General</c:formatCode>
                <c:ptCount val="5"/>
                <c:pt idx="0">
                  <c:v>8021.7998621392471</c:v>
                </c:pt>
                <c:pt idx="1">
                  <c:v>0</c:v>
                </c:pt>
                <c:pt idx="2">
                  <c:v>7894.9356047477049</c:v>
                </c:pt>
                <c:pt idx="3">
                  <c:v>0</c:v>
                </c:pt>
                <c:pt idx="4">
                  <c:v>254263.19519999999</c:v>
                </c:pt>
              </c:numCache>
            </c:numRef>
          </c:val>
          <c:extLst>
            <c:ext xmlns:c16="http://schemas.microsoft.com/office/drawing/2014/chart" uri="{C3380CC4-5D6E-409C-BE32-E72D297353CC}">
              <c16:uniqueId val="{00000006-5808-4AC4-8E4D-BB808197F1C0}"/>
            </c:ext>
          </c:extLst>
        </c:ser>
        <c:ser>
          <c:idx val="2"/>
          <c:order val="2"/>
          <c:spPr>
            <a:solidFill>
              <a:srgbClr val="CFDE63"/>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7-5808-4AC4-8E4D-BB808197F1C0}"/>
              </c:ext>
            </c:extLst>
          </c:dPt>
          <c:dPt>
            <c:idx val="3"/>
            <c:invertIfNegative val="0"/>
            <c:bubble3D val="0"/>
            <c:spPr>
              <a:solidFill>
                <a:srgbClr val="9DA464"/>
              </a:solidFill>
              <a:ln>
                <a:noFill/>
              </a:ln>
            </c:spPr>
            <c:extLst>
              <c:ext xmlns:c16="http://schemas.microsoft.com/office/drawing/2014/chart" uri="{C3380CC4-5D6E-409C-BE32-E72D297353CC}">
                <c16:uniqueId val="{00000008-5808-4AC4-8E4D-BB808197F1C0}"/>
              </c:ext>
            </c:extLst>
          </c:dPt>
          <c:dPt>
            <c:idx val="4"/>
            <c:invertIfNegative val="0"/>
            <c:bubble3D val="0"/>
            <c:spPr>
              <a:solidFill>
                <a:srgbClr val="9DA464"/>
              </a:solidFill>
              <a:ln>
                <a:noFill/>
              </a:ln>
            </c:spPr>
            <c:extLst>
              <c:ext xmlns:c16="http://schemas.microsoft.com/office/drawing/2014/chart" uri="{C3380CC4-5D6E-409C-BE32-E72D297353CC}">
                <c16:uniqueId val="{00000009-5808-4AC4-8E4D-BB808197F1C0}"/>
              </c:ext>
            </c:extLst>
          </c:dPt>
          <c:val>
            <c:numRef>
              <c:f>Sheet1!$A$3:$E$3</c:f>
              <c:numCache>
                <c:formatCode>General</c:formatCode>
                <c:ptCount val="5"/>
                <c:pt idx="0">
                  <c:v>0</c:v>
                </c:pt>
                <c:pt idx="1">
                  <c:v>0</c:v>
                </c:pt>
                <c:pt idx="2">
                  <c:v>0</c:v>
                </c:pt>
                <c:pt idx="3">
                  <c:v>4191.251355837303</c:v>
                </c:pt>
                <c:pt idx="4">
                  <c:v>20107.986822724284</c:v>
                </c:pt>
              </c:numCache>
            </c:numRef>
          </c:val>
          <c:extLst>
            <c:ext xmlns:c16="http://schemas.microsoft.com/office/drawing/2014/chart" uri="{C3380CC4-5D6E-409C-BE32-E72D297353CC}">
              <c16:uniqueId val="{0000000A-5808-4AC4-8E4D-BB808197F1C0}"/>
            </c:ext>
          </c:extLst>
        </c:ser>
        <c:ser>
          <c:idx val="3"/>
          <c:order val="3"/>
          <c:spPr>
            <a:solidFill>
              <a:srgbClr val="C0C0C0"/>
            </a:solidFill>
            <a:ln>
              <a:noFill/>
            </a:ln>
          </c:spPr>
          <c:invertIfNegative val="0"/>
          <c:dPt>
            <c:idx val="3"/>
            <c:invertIfNegative val="0"/>
            <c:bubble3D val="0"/>
            <c:spPr>
              <a:solidFill>
                <a:srgbClr val="CFDE63"/>
              </a:solidFill>
              <a:ln>
                <a:noFill/>
              </a:ln>
            </c:spPr>
            <c:extLst>
              <c:ext xmlns:c16="http://schemas.microsoft.com/office/drawing/2014/chart" uri="{C3380CC4-5D6E-409C-BE32-E72D297353CC}">
                <c16:uniqueId val="{0000000B-5808-4AC4-8E4D-BB808197F1C0}"/>
              </c:ext>
            </c:extLst>
          </c:dPt>
          <c:dPt>
            <c:idx val="4"/>
            <c:invertIfNegative val="0"/>
            <c:bubble3D val="0"/>
            <c:spPr>
              <a:solidFill>
                <a:srgbClr val="CFDE63"/>
              </a:solidFill>
              <a:ln>
                <a:noFill/>
              </a:ln>
            </c:spPr>
            <c:extLst>
              <c:ext xmlns:c16="http://schemas.microsoft.com/office/drawing/2014/chart" uri="{C3380CC4-5D6E-409C-BE32-E72D297353CC}">
                <c16:uniqueId val="{0000000C-5808-4AC4-8E4D-BB808197F1C0}"/>
              </c:ext>
            </c:extLst>
          </c:dPt>
          <c:val>
            <c:numRef>
              <c:f>Sheet1!$A$4:$E$4</c:f>
              <c:numCache>
                <c:formatCode>General</c:formatCode>
                <c:ptCount val="5"/>
                <c:pt idx="0">
                  <c:v>0</c:v>
                </c:pt>
                <c:pt idx="1">
                  <c:v>0</c:v>
                </c:pt>
                <c:pt idx="2">
                  <c:v>0</c:v>
                </c:pt>
                <c:pt idx="3">
                  <c:v>0</c:v>
                </c:pt>
                <c:pt idx="4">
                  <c:v>1344.4507832344389</c:v>
                </c:pt>
              </c:numCache>
            </c:numRef>
          </c:val>
          <c:extLst>
            <c:ext xmlns:c16="http://schemas.microsoft.com/office/drawing/2014/chart" uri="{C3380CC4-5D6E-409C-BE32-E72D297353CC}">
              <c16:uniqueId val="{0000000D-5808-4AC4-8E4D-BB808197F1C0}"/>
            </c:ext>
          </c:extLst>
        </c:ser>
        <c:dLbls>
          <c:showLegendKey val="0"/>
          <c:showVal val="0"/>
          <c:showCatName val="0"/>
          <c:showSerName val="0"/>
          <c:showPercent val="0"/>
          <c:showBubbleSize val="0"/>
        </c:dLbls>
        <c:gapWidth val="80"/>
        <c:overlap val="100"/>
        <c:axId val="1942016799"/>
        <c:axId val="1"/>
      </c:barChart>
      <c:catAx>
        <c:axId val="19420167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500000"/>
          <c:min val="0"/>
        </c:scaling>
        <c:delete val="0"/>
        <c:axPos val="l"/>
        <c:majorGridlines>
          <c:spPr>
            <a:ln w="3175" cmpd="sng" algn="ctr">
              <a:solidFill>
                <a:schemeClr val="accent6"/>
              </a:solidFill>
              <a:prstDash val="solid"/>
            </a:ln>
          </c:spPr>
        </c:majorGridlines>
        <c:numFmt formatCode="General" sourceLinked="1"/>
        <c:majorTickMark val="none"/>
        <c:minorTickMark val="none"/>
        <c:tickLblPos val="none"/>
        <c:spPr>
          <a:ln>
            <a:noFill/>
          </a:ln>
        </c:spPr>
        <c:crossAx val="1942016799"/>
        <c:crosses val="min"/>
        <c:crossBetween val="between"/>
        <c:majorUnit val="100000"/>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693783896537339E-2"/>
          <c:y val="2.3701002734731084E-2"/>
          <c:w val="0.95661243220692538"/>
          <c:h val="0.95259799453053784"/>
        </c:manualLayout>
      </c:layout>
      <c:barChart>
        <c:barDir val="col"/>
        <c:grouping val="stacked"/>
        <c:varyColors val="0"/>
        <c:ser>
          <c:idx val="0"/>
          <c:order val="0"/>
          <c:spPr>
            <a:solidFill>
              <a:srgbClr val="C0C0C0"/>
            </a:solidFill>
            <a:ln>
              <a:noFill/>
            </a:ln>
          </c:spPr>
          <c:invertIfNegative val="0"/>
          <c:dPt>
            <c:idx val="0"/>
            <c:invertIfNegative val="0"/>
            <c:bubble3D val="0"/>
            <c:spPr>
              <a:solidFill>
                <a:schemeClr val="accent2"/>
              </a:solidFill>
              <a:ln>
                <a:noFill/>
              </a:ln>
            </c:spPr>
            <c:extLst>
              <c:ext xmlns:c16="http://schemas.microsoft.com/office/drawing/2014/chart" uri="{C3380CC4-5D6E-409C-BE32-E72D297353CC}">
                <c16:uniqueId val="{00000000-90EC-4675-94A2-C647006B5D81}"/>
              </c:ext>
            </c:extLst>
          </c:dPt>
          <c:dPt>
            <c:idx val="1"/>
            <c:invertIfNegative val="0"/>
            <c:bubble3D val="0"/>
            <c:spPr>
              <a:solidFill>
                <a:srgbClr val="CFDE63"/>
              </a:solidFill>
              <a:ln>
                <a:noFill/>
              </a:ln>
            </c:spPr>
            <c:extLst>
              <c:ext xmlns:c16="http://schemas.microsoft.com/office/drawing/2014/chart" uri="{C3380CC4-5D6E-409C-BE32-E72D297353CC}">
                <c16:uniqueId val="{00000001-90EC-4675-94A2-C647006B5D81}"/>
              </c:ext>
            </c:extLst>
          </c:dPt>
          <c:dPt>
            <c:idx val="2"/>
            <c:invertIfNegative val="0"/>
            <c:bubble3D val="0"/>
            <c:spPr>
              <a:solidFill>
                <a:schemeClr val="accent2"/>
              </a:solidFill>
              <a:ln>
                <a:noFill/>
              </a:ln>
            </c:spPr>
            <c:extLst>
              <c:ext xmlns:c16="http://schemas.microsoft.com/office/drawing/2014/chart" uri="{C3380CC4-5D6E-409C-BE32-E72D297353CC}">
                <c16:uniqueId val="{00000002-90EC-4675-94A2-C647006B5D81}"/>
              </c:ext>
            </c:extLst>
          </c:dPt>
          <c:val>
            <c:numRef>
              <c:f>Sheet1!$A$1:$E$1</c:f>
              <c:numCache>
                <c:formatCode>General</c:formatCode>
                <c:ptCount val="5"/>
                <c:pt idx="0">
                  <c:v>286829.34856860741</c:v>
                </c:pt>
                <c:pt idx="1">
                  <c:v>568991.97598048579</c:v>
                </c:pt>
                <c:pt idx="2">
                  <c:v>166796.05910464522</c:v>
                </c:pt>
                <c:pt idx="3">
                  <c:v>76950.581292499977</c:v>
                </c:pt>
                <c:pt idx="4">
                  <c:v>76950.581292499977</c:v>
                </c:pt>
              </c:numCache>
            </c:numRef>
          </c:val>
          <c:extLst>
            <c:ext xmlns:c16="http://schemas.microsoft.com/office/drawing/2014/chart" uri="{C3380CC4-5D6E-409C-BE32-E72D297353CC}">
              <c16:uniqueId val="{00000003-90EC-4675-94A2-C647006B5D81}"/>
            </c:ext>
          </c:extLst>
        </c:ser>
        <c:ser>
          <c:idx val="1"/>
          <c:order val="1"/>
          <c:spPr>
            <a:solidFill>
              <a:srgbClr val="9DA464"/>
            </a:solidFill>
            <a:ln>
              <a:noFill/>
            </a:ln>
          </c:spPr>
          <c:invertIfNegative val="0"/>
          <c:dPt>
            <c:idx val="3"/>
            <c:invertIfNegative val="0"/>
            <c:bubble3D val="0"/>
            <c:spPr>
              <a:solidFill>
                <a:schemeClr val="accent2"/>
              </a:solidFill>
              <a:ln>
                <a:noFill/>
              </a:ln>
            </c:spPr>
            <c:extLst>
              <c:ext xmlns:c16="http://schemas.microsoft.com/office/drawing/2014/chart" uri="{C3380CC4-5D6E-409C-BE32-E72D297353CC}">
                <c16:uniqueId val="{00000004-90EC-4675-94A2-C647006B5D81}"/>
              </c:ext>
            </c:extLst>
          </c:dPt>
          <c:dPt>
            <c:idx val="4"/>
            <c:invertIfNegative val="0"/>
            <c:bubble3D val="0"/>
            <c:spPr>
              <a:solidFill>
                <a:schemeClr val="accent2"/>
              </a:solidFill>
              <a:ln>
                <a:noFill/>
              </a:ln>
            </c:spPr>
            <c:extLst>
              <c:ext xmlns:c16="http://schemas.microsoft.com/office/drawing/2014/chart" uri="{C3380CC4-5D6E-409C-BE32-E72D297353CC}">
                <c16:uniqueId val="{00000005-90EC-4675-94A2-C647006B5D81}"/>
              </c:ext>
            </c:extLst>
          </c:dPt>
          <c:val>
            <c:numRef>
              <c:f>Sheet1!$A$2:$E$2</c:f>
              <c:numCache>
                <c:formatCode>General</c:formatCode>
                <c:ptCount val="5"/>
                <c:pt idx="0">
                  <c:v>94427.167968501046</c:v>
                </c:pt>
                <c:pt idx="1">
                  <c:v>0</c:v>
                </c:pt>
                <c:pt idx="2">
                  <c:v>90352.330883728981</c:v>
                </c:pt>
                <c:pt idx="3">
                  <c:v>0</c:v>
                </c:pt>
                <c:pt idx="4">
                  <c:v>453625.40767325269</c:v>
                </c:pt>
              </c:numCache>
            </c:numRef>
          </c:val>
          <c:extLst>
            <c:ext xmlns:c16="http://schemas.microsoft.com/office/drawing/2014/chart" uri="{C3380CC4-5D6E-409C-BE32-E72D297353CC}">
              <c16:uniqueId val="{00000006-90EC-4675-94A2-C647006B5D81}"/>
            </c:ext>
          </c:extLst>
        </c:ser>
        <c:ser>
          <c:idx val="2"/>
          <c:order val="2"/>
          <c:spPr>
            <a:solidFill>
              <a:srgbClr val="CFDE63"/>
            </a:solidFill>
            <a:ln>
              <a:noFill/>
            </a:ln>
          </c:spPr>
          <c:invertIfNegative val="0"/>
          <c:dPt>
            <c:idx val="1"/>
            <c:invertIfNegative val="0"/>
            <c:bubble3D val="0"/>
            <c:spPr>
              <a:solidFill>
                <a:schemeClr val="accent2"/>
              </a:solidFill>
              <a:ln>
                <a:noFill/>
              </a:ln>
            </c:spPr>
            <c:extLst>
              <c:ext xmlns:c16="http://schemas.microsoft.com/office/drawing/2014/chart" uri="{C3380CC4-5D6E-409C-BE32-E72D297353CC}">
                <c16:uniqueId val="{00000007-90EC-4675-94A2-C647006B5D81}"/>
              </c:ext>
            </c:extLst>
          </c:dPt>
          <c:dPt>
            <c:idx val="3"/>
            <c:invertIfNegative val="0"/>
            <c:bubble3D val="0"/>
            <c:spPr>
              <a:solidFill>
                <a:srgbClr val="9DA464"/>
              </a:solidFill>
              <a:ln>
                <a:noFill/>
              </a:ln>
            </c:spPr>
            <c:extLst>
              <c:ext xmlns:c16="http://schemas.microsoft.com/office/drawing/2014/chart" uri="{C3380CC4-5D6E-409C-BE32-E72D297353CC}">
                <c16:uniqueId val="{00000008-90EC-4675-94A2-C647006B5D81}"/>
              </c:ext>
            </c:extLst>
          </c:dPt>
          <c:dPt>
            <c:idx val="4"/>
            <c:invertIfNegative val="0"/>
            <c:bubble3D val="0"/>
            <c:spPr>
              <a:solidFill>
                <a:srgbClr val="9DA464"/>
              </a:solidFill>
              <a:ln>
                <a:noFill/>
              </a:ln>
            </c:spPr>
            <c:extLst>
              <c:ext xmlns:c16="http://schemas.microsoft.com/office/drawing/2014/chart" uri="{C3380CC4-5D6E-409C-BE32-E72D297353CC}">
                <c16:uniqueId val="{00000009-90EC-4675-94A2-C647006B5D81}"/>
              </c:ext>
            </c:extLst>
          </c:dPt>
          <c:val>
            <c:numRef>
              <c:f>Sheet1!$A$3:$E$3</c:f>
              <c:numCache>
                <c:formatCode>General</c:formatCode>
                <c:ptCount val="5"/>
                <c:pt idx="0">
                  <c:v>0</c:v>
                </c:pt>
                <c:pt idx="1">
                  <c:v>0</c:v>
                </c:pt>
                <c:pt idx="2">
                  <c:v>0</c:v>
                </c:pt>
                <c:pt idx="3">
                  <c:v>48306.942702839544</c:v>
                </c:pt>
                <c:pt idx="4">
                  <c:v>233086.44155506953</c:v>
                </c:pt>
              </c:numCache>
            </c:numRef>
          </c:val>
          <c:extLst>
            <c:ext xmlns:c16="http://schemas.microsoft.com/office/drawing/2014/chart" uri="{C3380CC4-5D6E-409C-BE32-E72D297353CC}">
              <c16:uniqueId val="{0000000A-90EC-4675-94A2-C647006B5D81}"/>
            </c:ext>
          </c:extLst>
        </c:ser>
        <c:ser>
          <c:idx val="3"/>
          <c:order val="3"/>
          <c:spPr>
            <a:solidFill>
              <a:srgbClr val="C0C0C0"/>
            </a:solidFill>
            <a:ln>
              <a:noFill/>
            </a:ln>
          </c:spPr>
          <c:invertIfNegative val="0"/>
          <c:dPt>
            <c:idx val="3"/>
            <c:invertIfNegative val="0"/>
            <c:bubble3D val="0"/>
            <c:spPr>
              <a:solidFill>
                <a:srgbClr val="CFDE63"/>
              </a:solidFill>
              <a:ln>
                <a:noFill/>
              </a:ln>
            </c:spPr>
            <c:extLst>
              <c:ext xmlns:c16="http://schemas.microsoft.com/office/drawing/2014/chart" uri="{C3380CC4-5D6E-409C-BE32-E72D297353CC}">
                <c16:uniqueId val="{0000000B-90EC-4675-94A2-C647006B5D81}"/>
              </c:ext>
            </c:extLst>
          </c:dPt>
          <c:dPt>
            <c:idx val="4"/>
            <c:invertIfNegative val="0"/>
            <c:bubble3D val="0"/>
            <c:spPr>
              <a:solidFill>
                <a:srgbClr val="CFDE63"/>
              </a:solidFill>
              <a:ln>
                <a:noFill/>
              </a:ln>
            </c:spPr>
            <c:extLst>
              <c:ext xmlns:c16="http://schemas.microsoft.com/office/drawing/2014/chart" uri="{C3380CC4-5D6E-409C-BE32-E72D297353CC}">
                <c16:uniqueId val="{0000000C-90EC-4675-94A2-C647006B5D81}"/>
              </c:ext>
            </c:extLst>
          </c:dPt>
          <c:val>
            <c:numRef>
              <c:f>Sheet1!$A$4:$E$4</c:f>
              <c:numCache>
                <c:formatCode>General</c:formatCode>
                <c:ptCount val="5"/>
                <c:pt idx="0">
                  <c:v>0</c:v>
                </c:pt>
                <c:pt idx="1">
                  <c:v>0</c:v>
                </c:pt>
                <c:pt idx="2">
                  <c:v>0</c:v>
                </c:pt>
                <c:pt idx="3">
                  <c:v>0</c:v>
                </c:pt>
                <c:pt idx="4">
                  <c:v>568991.97598048591</c:v>
                </c:pt>
              </c:numCache>
            </c:numRef>
          </c:val>
          <c:extLst>
            <c:ext xmlns:c16="http://schemas.microsoft.com/office/drawing/2014/chart" uri="{C3380CC4-5D6E-409C-BE32-E72D297353CC}">
              <c16:uniqueId val="{0000000D-90EC-4675-94A2-C647006B5D81}"/>
            </c:ext>
          </c:extLst>
        </c:ser>
        <c:dLbls>
          <c:showLegendKey val="0"/>
          <c:showVal val="0"/>
          <c:showCatName val="0"/>
          <c:showSerName val="0"/>
          <c:showPercent val="0"/>
          <c:showBubbleSize val="0"/>
        </c:dLbls>
        <c:gapWidth val="80"/>
        <c:overlap val="100"/>
        <c:axId val="1942058079"/>
        <c:axId val="1"/>
      </c:barChart>
      <c:catAx>
        <c:axId val="194205807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500000"/>
          <c:min val="0"/>
        </c:scaling>
        <c:delete val="0"/>
        <c:axPos val="l"/>
        <c:majorGridlines>
          <c:spPr>
            <a:ln w="3175" cmpd="sng" algn="ctr">
              <a:solidFill>
                <a:schemeClr val="accent6"/>
              </a:solidFill>
              <a:prstDash val="solid"/>
            </a:ln>
          </c:spPr>
        </c:majorGridlines>
        <c:numFmt formatCode="General" sourceLinked="1"/>
        <c:majorTickMark val="none"/>
        <c:minorTickMark val="none"/>
        <c:tickLblPos val="none"/>
        <c:spPr>
          <a:ln>
            <a:noFill/>
          </a:ln>
        </c:spPr>
        <c:crossAx val="1942058079"/>
        <c:crosses val="min"/>
        <c:crossBetween val="between"/>
        <c:majorUnit val="100000"/>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252397917237597E-3"/>
          <c:y val="5.4279749478079335E-2"/>
          <c:w val="0.9857495204165525"/>
          <c:h val="0.89144050104384132"/>
        </c:manualLayout>
      </c:layout>
      <c:barChart>
        <c:barDir val="col"/>
        <c:grouping val="stacked"/>
        <c:varyColors val="0"/>
        <c:ser>
          <c:idx val="0"/>
          <c:order val="0"/>
          <c:spPr>
            <a:noFill/>
            <a:ln>
              <a:noFill/>
            </a:ln>
          </c:spPr>
          <c:invertIfNegative val="0"/>
          <c:dPt>
            <c:idx val="0"/>
            <c:invertIfNegative val="0"/>
            <c:bubble3D val="0"/>
            <c:spPr>
              <a:solidFill>
                <a:schemeClr val="tx1"/>
              </a:solidFill>
              <a:ln w="9525" cmpd="sng" algn="ctr">
                <a:solidFill>
                  <a:schemeClr val="bg1"/>
                </a:solidFill>
                <a:prstDash val="solid"/>
              </a:ln>
            </c:spPr>
            <c:extLst>
              <c:ext xmlns:c16="http://schemas.microsoft.com/office/drawing/2014/chart" uri="{C3380CC4-5D6E-409C-BE32-E72D297353CC}">
                <c16:uniqueId val="{00000000-2087-48D5-928A-04309AA03E30}"/>
              </c:ext>
            </c:extLst>
          </c:dPt>
          <c:dPt>
            <c:idx val="4"/>
            <c:invertIfNegative val="0"/>
            <c:bubble3D val="0"/>
            <c:spPr>
              <a:noFill/>
              <a:ln w="28575" cmpd="sng" algn="ctr">
                <a:solidFill>
                  <a:schemeClr val="tx1"/>
                </a:solidFill>
                <a:prstDash val="solid"/>
              </a:ln>
            </c:spPr>
            <c:extLst>
              <c:ext xmlns:c16="http://schemas.microsoft.com/office/drawing/2014/chart" uri="{C3380CC4-5D6E-409C-BE32-E72D297353CC}">
                <c16:uniqueId val="{00000001-2087-48D5-928A-04309AA03E30}"/>
              </c:ext>
            </c:extLst>
          </c:dPt>
          <c:dPt>
            <c:idx val="6"/>
            <c:invertIfNegative val="0"/>
            <c:bubble3D val="0"/>
            <c:spPr>
              <a:solidFill>
                <a:srgbClr val="F59E00"/>
              </a:solidFill>
              <a:ln w="9525" cmpd="sng" algn="ctr">
                <a:solidFill>
                  <a:schemeClr val="bg1"/>
                </a:solidFill>
                <a:prstDash val="solid"/>
              </a:ln>
            </c:spPr>
            <c:extLst>
              <c:ext xmlns:c16="http://schemas.microsoft.com/office/drawing/2014/chart" uri="{C3380CC4-5D6E-409C-BE32-E72D297353CC}">
                <c16:uniqueId val="{00000002-2087-48D5-928A-04309AA03E30}"/>
              </c:ext>
            </c:extLst>
          </c:dPt>
          <c:val>
            <c:numRef>
              <c:f>Sheet1!$A$1:$G$1</c:f>
              <c:numCache>
                <c:formatCode>General</c:formatCode>
                <c:ptCount val="7"/>
                <c:pt idx="0">
                  <c:v>2.6917256106999341</c:v>
                </c:pt>
                <c:pt idx="1">
                  <c:v>2.6917256106999341</c:v>
                </c:pt>
                <c:pt idx="2">
                  <c:v>3.8689232179512425</c:v>
                </c:pt>
                <c:pt idx="3">
                  <c:v>6.2233184324538593</c:v>
                </c:pt>
                <c:pt idx="4">
                  <c:v>6.7233184324538593</c:v>
                </c:pt>
                <c:pt idx="5">
                  <c:v>6.7233184324538593</c:v>
                </c:pt>
                <c:pt idx="6">
                  <c:v>7.7233184324538584</c:v>
                </c:pt>
              </c:numCache>
            </c:numRef>
          </c:val>
          <c:extLst>
            <c:ext xmlns:c16="http://schemas.microsoft.com/office/drawing/2014/chart" uri="{C3380CC4-5D6E-409C-BE32-E72D297353CC}">
              <c16:uniqueId val="{00000003-2087-48D5-928A-04309AA03E30}"/>
            </c:ext>
          </c:extLst>
        </c:ser>
        <c:ser>
          <c:idx val="1"/>
          <c:order val="1"/>
          <c:spPr>
            <a:solidFill>
              <a:srgbClr val="CFDE63"/>
            </a:solidFill>
            <a:ln w="9525" cmpd="sng" algn="ctr">
              <a:solidFill>
                <a:schemeClr val="bg1"/>
              </a:solidFill>
              <a:prstDash val="solid"/>
            </a:ln>
          </c:spPr>
          <c:invertIfNegative val="0"/>
          <c:dPt>
            <c:idx val="1"/>
            <c:invertIfNegative val="0"/>
            <c:bubble3D val="0"/>
            <c:spPr>
              <a:solidFill>
                <a:schemeClr val="accent6"/>
              </a:solidFill>
              <a:ln w="9525" cmpd="sng" algn="ctr">
                <a:solidFill>
                  <a:schemeClr val="bg1"/>
                </a:solidFill>
                <a:prstDash val="solid"/>
              </a:ln>
            </c:spPr>
            <c:extLst>
              <c:ext xmlns:c16="http://schemas.microsoft.com/office/drawing/2014/chart" uri="{C3380CC4-5D6E-409C-BE32-E72D297353CC}">
                <c16:uniqueId val="{00000004-2087-48D5-928A-04309AA03E30}"/>
              </c:ext>
            </c:extLst>
          </c:dPt>
          <c:dPt>
            <c:idx val="2"/>
            <c:invertIfNegative val="0"/>
            <c:bubble3D val="0"/>
            <c:spPr>
              <a:solidFill>
                <a:schemeClr val="accent5"/>
              </a:solidFill>
              <a:ln w="9525" cmpd="sng" algn="ctr">
                <a:solidFill>
                  <a:schemeClr val="bg1"/>
                </a:solidFill>
                <a:prstDash val="solid"/>
              </a:ln>
            </c:spPr>
            <c:extLst>
              <c:ext xmlns:c16="http://schemas.microsoft.com/office/drawing/2014/chart" uri="{C3380CC4-5D6E-409C-BE32-E72D297353CC}">
                <c16:uniqueId val="{00000005-2087-48D5-928A-04309AA03E30}"/>
              </c:ext>
            </c:extLst>
          </c:dPt>
          <c:dPt>
            <c:idx val="3"/>
            <c:invertIfNegative val="0"/>
            <c:bubble3D val="0"/>
            <c:spPr>
              <a:solidFill>
                <a:schemeClr val="accent2"/>
              </a:solidFill>
              <a:ln w="9525" cmpd="sng" algn="ctr">
                <a:solidFill>
                  <a:schemeClr val="bg1"/>
                </a:solidFill>
                <a:prstDash val="solid"/>
              </a:ln>
            </c:spPr>
            <c:extLst>
              <c:ext xmlns:c16="http://schemas.microsoft.com/office/drawing/2014/chart" uri="{C3380CC4-5D6E-409C-BE32-E72D297353CC}">
                <c16:uniqueId val="{00000006-2087-48D5-928A-04309AA03E30}"/>
              </c:ext>
            </c:extLst>
          </c:dPt>
          <c:val>
            <c:numRef>
              <c:f>Sheet1!$A$2:$G$2</c:f>
              <c:numCache>
                <c:formatCode>General</c:formatCode>
                <c:ptCount val="7"/>
                <c:pt idx="1">
                  <c:v>1.1771976072513084</c:v>
                </c:pt>
                <c:pt idx="2">
                  <c:v>2.3543952145026168</c:v>
                </c:pt>
                <c:pt idx="3">
                  <c:v>0.5</c:v>
                </c:pt>
                <c:pt idx="5">
                  <c:v>1</c:v>
                </c:pt>
              </c:numCache>
            </c:numRef>
          </c:val>
          <c:extLst>
            <c:ext xmlns:c16="http://schemas.microsoft.com/office/drawing/2014/chart" uri="{C3380CC4-5D6E-409C-BE32-E72D297353CC}">
              <c16:uniqueId val="{00000007-2087-48D5-928A-04309AA03E30}"/>
            </c:ext>
          </c:extLst>
        </c:ser>
        <c:dLbls>
          <c:showLegendKey val="0"/>
          <c:showVal val="0"/>
          <c:showCatName val="0"/>
          <c:showSerName val="0"/>
          <c:showPercent val="0"/>
          <c:showBubbleSize val="0"/>
        </c:dLbls>
        <c:gapWidth val="80"/>
        <c:overlap val="100"/>
        <c:axId val="1347179808"/>
        <c:axId val="1"/>
      </c:barChart>
      <c:catAx>
        <c:axId val="134717980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7233184324538593"/>
          <c:min val="0"/>
        </c:scaling>
        <c:delete val="1"/>
        <c:axPos val="l"/>
        <c:numFmt formatCode="General" sourceLinked="1"/>
        <c:majorTickMark val="out"/>
        <c:minorTickMark val="none"/>
        <c:tickLblPos val="nextTo"/>
        <c:crossAx val="1347179808"/>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252397917237597E-3"/>
          <c:y val="5.4279749478079335E-2"/>
          <c:w val="0.9857495204165525"/>
          <c:h val="0.89144050104384132"/>
        </c:manualLayout>
      </c:layout>
      <c:barChart>
        <c:barDir val="col"/>
        <c:grouping val="stacked"/>
        <c:varyColors val="0"/>
        <c:ser>
          <c:idx val="0"/>
          <c:order val="0"/>
          <c:spPr>
            <a:noFill/>
            <a:ln>
              <a:noFill/>
            </a:ln>
          </c:spPr>
          <c:invertIfNegative val="0"/>
          <c:dPt>
            <c:idx val="0"/>
            <c:invertIfNegative val="0"/>
            <c:bubble3D val="0"/>
            <c:spPr>
              <a:solidFill>
                <a:schemeClr val="tx1"/>
              </a:solidFill>
              <a:ln w="9525" cmpd="sng" algn="ctr">
                <a:solidFill>
                  <a:schemeClr val="bg1"/>
                </a:solidFill>
                <a:prstDash val="solid"/>
              </a:ln>
            </c:spPr>
            <c:extLst>
              <c:ext xmlns:c16="http://schemas.microsoft.com/office/drawing/2014/chart" uri="{C3380CC4-5D6E-409C-BE32-E72D297353CC}">
                <c16:uniqueId val="{00000000-6F94-416A-9A4E-58F947987201}"/>
              </c:ext>
            </c:extLst>
          </c:dPt>
          <c:dPt>
            <c:idx val="4"/>
            <c:invertIfNegative val="0"/>
            <c:bubble3D val="0"/>
            <c:spPr>
              <a:solidFill>
                <a:schemeClr val="accent2"/>
              </a:solidFill>
              <a:ln w="9525" cmpd="sng" algn="ctr">
                <a:solidFill>
                  <a:schemeClr val="bg1"/>
                </a:solidFill>
                <a:prstDash val="solid"/>
              </a:ln>
            </c:spPr>
            <c:extLst>
              <c:ext xmlns:c16="http://schemas.microsoft.com/office/drawing/2014/chart" uri="{C3380CC4-5D6E-409C-BE32-E72D297353CC}">
                <c16:uniqueId val="{00000001-6F94-416A-9A4E-58F947987201}"/>
              </c:ext>
            </c:extLst>
          </c:dPt>
          <c:dPt>
            <c:idx val="8"/>
            <c:invertIfNegative val="0"/>
            <c:bubble3D val="0"/>
            <c:spPr>
              <a:solidFill>
                <a:srgbClr val="F59E00"/>
              </a:solidFill>
              <a:ln w="9525" cmpd="sng" algn="ctr">
                <a:solidFill>
                  <a:schemeClr val="bg1"/>
                </a:solidFill>
                <a:prstDash val="solid"/>
              </a:ln>
            </c:spPr>
            <c:extLst>
              <c:ext xmlns:c16="http://schemas.microsoft.com/office/drawing/2014/chart" uri="{C3380CC4-5D6E-409C-BE32-E72D297353CC}">
                <c16:uniqueId val="{00000002-6F94-416A-9A4E-58F947987201}"/>
              </c:ext>
            </c:extLst>
          </c:dPt>
          <c:val>
            <c:numRef>
              <c:f>Sheet1!$A$1:$I$1</c:f>
              <c:numCache>
                <c:formatCode>General</c:formatCode>
                <c:ptCount val="9"/>
                <c:pt idx="0">
                  <c:v>1</c:v>
                </c:pt>
                <c:pt idx="1">
                  <c:v>1</c:v>
                </c:pt>
                <c:pt idx="2">
                  <c:v>1.2999999999999998</c:v>
                </c:pt>
                <c:pt idx="3">
                  <c:v>2.5</c:v>
                </c:pt>
                <c:pt idx="4">
                  <c:v>2.8</c:v>
                </c:pt>
                <c:pt idx="5">
                  <c:v>2.8</c:v>
                </c:pt>
                <c:pt idx="6">
                  <c:v>3.3999999999999995</c:v>
                </c:pt>
                <c:pt idx="7">
                  <c:v>4</c:v>
                </c:pt>
                <c:pt idx="8">
                  <c:v>4.2999999999999989</c:v>
                </c:pt>
              </c:numCache>
            </c:numRef>
          </c:val>
          <c:extLst>
            <c:ext xmlns:c16="http://schemas.microsoft.com/office/drawing/2014/chart" uri="{C3380CC4-5D6E-409C-BE32-E72D297353CC}">
              <c16:uniqueId val="{00000003-6F94-416A-9A4E-58F947987201}"/>
            </c:ext>
          </c:extLst>
        </c:ser>
        <c:ser>
          <c:idx val="1"/>
          <c:order val="1"/>
          <c:spPr>
            <a:solidFill>
              <a:srgbClr val="CFDE63"/>
            </a:solidFill>
            <a:ln>
              <a:noFill/>
            </a:ln>
          </c:spPr>
          <c:invertIfNegative val="0"/>
          <c:dPt>
            <c:idx val="1"/>
            <c:invertIfNegative val="0"/>
            <c:bubble3D val="0"/>
            <c:spPr>
              <a:solidFill>
                <a:srgbClr val="9DB1CF"/>
              </a:solidFill>
              <a:ln w="9525" cmpd="sng" algn="ctr">
                <a:solidFill>
                  <a:schemeClr val="bg1"/>
                </a:solidFill>
                <a:prstDash val="solid"/>
              </a:ln>
            </c:spPr>
            <c:extLst>
              <c:ext xmlns:c16="http://schemas.microsoft.com/office/drawing/2014/chart" uri="{C3380CC4-5D6E-409C-BE32-E72D297353CC}">
                <c16:uniqueId val="{00000004-6F94-416A-9A4E-58F947987201}"/>
              </c:ext>
            </c:extLst>
          </c:dPt>
          <c:dPt>
            <c:idx val="2"/>
            <c:invertIfNegative val="0"/>
            <c:bubble3D val="0"/>
            <c:spPr>
              <a:solidFill>
                <a:srgbClr val="9DB1CF"/>
              </a:solidFill>
              <a:ln w="9525" cmpd="sng" algn="ctr">
                <a:solidFill>
                  <a:schemeClr val="bg1"/>
                </a:solidFill>
                <a:prstDash val="solid"/>
              </a:ln>
            </c:spPr>
            <c:extLst>
              <c:ext xmlns:c16="http://schemas.microsoft.com/office/drawing/2014/chart" uri="{C3380CC4-5D6E-409C-BE32-E72D297353CC}">
                <c16:uniqueId val="{00000005-6F94-416A-9A4E-58F947987201}"/>
              </c:ext>
            </c:extLst>
          </c:dPt>
          <c:dPt>
            <c:idx val="3"/>
            <c:invertIfNegative val="0"/>
            <c:bubble3D val="0"/>
            <c:spPr>
              <a:solidFill>
                <a:srgbClr val="9DB1CF"/>
              </a:solidFill>
              <a:ln w="9525" cmpd="sng" algn="ctr">
                <a:solidFill>
                  <a:schemeClr val="bg1"/>
                </a:solidFill>
                <a:prstDash val="solid"/>
              </a:ln>
            </c:spPr>
            <c:extLst>
              <c:ext xmlns:c16="http://schemas.microsoft.com/office/drawing/2014/chart" uri="{C3380CC4-5D6E-409C-BE32-E72D297353CC}">
                <c16:uniqueId val="{00000006-6F94-416A-9A4E-58F947987201}"/>
              </c:ext>
            </c:extLst>
          </c:dPt>
          <c:val>
            <c:numRef>
              <c:f>Sheet1!$A$2:$I$2</c:f>
              <c:numCache>
                <c:formatCode>General</c:formatCode>
                <c:ptCount val="9"/>
                <c:pt idx="1">
                  <c:v>0.30000000000000004</c:v>
                </c:pt>
                <c:pt idx="2">
                  <c:v>1.2000000000000002</c:v>
                </c:pt>
                <c:pt idx="3">
                  <c:v>0.29999999999999982</c:v>
                </c:pt>
                <c:pt idx="5">
                  <c:v>0.60000000000000009</c:v>
                </c:pt>
                <c:pt idx="6">
                  <c:v>0.60000000000000009</c:v>
                </c:pt>
                <c:pt idx="7">
                  <c:v>0.29999999999999982</c:v>
                </c:pt>
              </c:numCache>
            </c:numRef>
          </c:val>
          <c:extLst>
            <c:ext xmlns:c16="http://schemas.microsoft.com/office/drawing/2014/chart" uri="{C3380CC4-5D6E-409C-BE32-E72D297353CC}">
              <c16:uniqueId val="{00000007-6F94-416A-9A4E-58F947987201}"/>
            </c:ext>
          </c:extLst>
        </c:ser>
        <c:dLbls>
          <c:showLegendKey val="0"/>
          <c:showVal val="0"/>
          <c:showCatName val="0"/>
          <c:showSerName val="0"/>
          <c:showPercent val="0"/>
          <c:showBubbleSize val="0"/>
        </c:dLbls>
        <c:gapWidth val="80"/>
        <c:overlap val="100"/>
        <c:axId val="1443450448"/>
        <c:axId val="1"/>
      </c:barChart>
      <c:catAx>
        <c:axId val="144345044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3"/>
          <c:min val="0"/>
        </c:scaling>
        <c:delete val="1"/>
        <c:axPos val="l"/>
        <c:numFmt formatCode="General" sourceLinked="1"/>
        <c:majorTickMark val="out"/>
        <c:minorTickMark val="none"/>
        <c:tickLblPos val="nextTo"/>
        <c:crossAx val="1443450448"/>
        <c:crosses val="min"/>
        <c:crossBetween val="between"/>
      </c:valAx>
    </c:plotArea>
    <c:plotVisOnly val="0"/>
    <c:dispBlanksAs val="gap"/>
    <c:showDLblsOverMax val="1"/>
  </c:chart>
  <c:externalData r:id="rId1">
    <c:autoUpdate val="0"/>
  </c:externalData>
</c:chartSpace>
</file>

<file path=ppt/comments/modernComment_7FF64A7C_C0256144.xml><?xml version="1.0" encoding="utf-8"?>
<p188:cmLst xmlns:a="http://schemas.openxmlformats.org/drawingml/2006/main" xmlns:r="http://schemas.openxmlformats.org/officeDocument/2006/relationships" xmlns:p188="http://schemas.microsoft.com/office/powerpoint/2018/8/main">
  <p188:cm id="{59FBC74C-387E-417E-BE26-C96AAABF1E2B}" authorId="{CD4BA7BC-5A31-C383-30C5-00069C896254}" status="resolved" created="2024-06-07T16:14:24.427" complete="100000">
    <ac:txMkLst xmlns:ac="http://schemas.microsoft.com/office/drawing/2013/main/command">
      <pc:docMk xmlns:pc="http://schemas.microsoft.com/office/powerpoint/2013/main/command"/>
      <pc:sldMk xmlns:pc="http://schemas.microsoft.com/office/powerpoint/2013/main/command" cId="3223675204" sldId="2146847356"/>
      <ac:graphicFrameMk id="28" creationId="{8714B835-7335-E52E-EDD1-953C166243C1}"/>
      <ac:tblMk/>
      <ac:tcMk rowId="3370941594" colId="2506890656"/>
      <ac:txMk cp="9">
        <ac:context len="20" hash="3094579789"/>
      </ac:txMk>
    </ac:txMkLst>
    <p188:pos x="1339113" y="3435189"/>
    <p188:txBody>
      <a:bodyPr/>
      <a:lstStyle/>
      <a:p>
        <a:r>
          <a:rPr lang="en-GB"/>
          <a:t>Years or years'?</a:t>
        </a:r>
      </a:p>
    </p188:txBody>
  </p188:cm>
</p188:cmLst>
</file>

<file path=ppt/comments/modernComment_7FFFF596_D373A900.xml><?xml version="1.0" encoding="utf-8"?>
<p188:cmLst xmlns:a="http://schemas.openxmlformats.org/drawingml/2006/main" xmlns:r="http://schemas.openxmlformats.org/officeDocument/2006/relationships" xmlns:p188="http://schemas.microsoft.com/office/powerpoint/2018/8/main">
  <p188:cm id="{D044CB7F-10AF-40DD-A15C-7D7590A3E058}" authorId="{CD4BA7BC-5A31-C383-30C5-00069C896254}" status="resolved" created="2024-09-24T12:16:30.827">
    <ac:txMkLst xmlns:ac="http://schemas.microsoft.com/office/drawing/2013/main/command">
      <pc:docMk xmlns:pc="http://schemas.microsoft.com/office/powerpoint/2013/main/command"/>
      <pc:sldMk xmlns:pc="http://schemas.microsoft.com/office/powerpoint/2013/main/command" cId="3547572480" sldId="2147480982"/>
      <ac:spMk id="3" creationId="{2BA939AD-AC3E-AED9-23B5-CA782DD231ED}"/>
      <ac:txMk cp="0">
        <ac:context len="523" hash="848223656"/>
      </ac:txMk>
    </ac:txMkLst>
    <p188:pos x="1756144" y="257335"/>
    <p188:txBody>
      <a:bodyPr/>
      <a:lstStyle/>
      <a:p>
        <a:r>
          <a:rPr lang="en-GB"/>
          <a:t>Main focus of WP1 is to cover the fundamentals. Key questions: 
1. What are e-fuels, which ones are important, and why? (i.e. what are we actually talking about here?)
2. What are the policies covering e-fuels? (i.e. how are policies driving demand for e-fuels?)
3. What are e-fuels used for? (i.e. what causes demand for e-fuels, apart from policy?)
4. What are the key competing technologies to look out for? (i.e. what is going to be a risk factor for you if you want to invest in e-fuels?)</a:t>
        </a:r>
      </a:p>
    </p188:txBody>
  </p188:cm>
</p188:cmLst>
</file>

<file path=ppt/comments/modernComment_7FFFF7CB_9A274BDF.xml><?xml version="1.0" encoding="utf-8"?>
<p188:cmLst xmlns:a="http://schemas.openxmlformats.org/drawingml/2006/main" xmlns:r="http://schemas.openxmlformats.org/officeDocument/2006/relationships" xmlns:p188="http://schemas.microsoft.com/office/powerpoint/2018/8/main">
  <p188:cm id="{D1B9AFAA-1B4E-4674-B3FF-EBB2B6F4DD30}" authorId="{5ECAB906-F4D3-5FB0-32C0-97B60356664D}" status="resolved" created="2024-10-21T10:25:39.983">
    <ac:deMkLst xmlns:ac="http://schemas.microsoft.com/office/drawing/2013/main/command">
      <pc:docMk xmlns:pc="http://schemas.microsoft.com/office/powerpoint/2013/main/command"/>
      <pc:sldMk xmlns:pc="http://schemas.microsoft.com/office/powerpoint/2013/main/command" cId="2586266591" sldId="2147481547"/>
      <ac:spMk id="6" creationId="{1069B442-FEA0-DA02-6FB0-B4AFEB973ECA}"/>
    </ac:deMkLst>
    <p188:txBody>
      <a:bodyPr/>
      <a:lstStyle/>
      <a:p>
        <a:r>
          <a:rPr lang="en-GB"/>
          <a:t>I find this slide very dense. Either:
- reduce the font size of the explanatory texts
- take out some of the legilsation that is only peripherally relevant to e-fuels, like RRF, NECPs, Net zero industry act for example. </a:t>
        </a:r>
      </a:p>
    </p188:txBody>
  </p188:cm>
  <p188:cm id="{72D1E9B5-5D54-4283-AE4F-4091305CFC35}" authorId="{5ECAB906-F4D3-5FB0-32C0-97B60356664D}" status="resolved" created="2024-10-21T10:37:28.553">
    <ac:txMkLst xmlns:ac="http://schemas.microsoft.com/office/drawing/2013/main/command">
      <pc:docMk xmlns:pc="http://schemas.microsoft.com/office/powerpoint/2013/main/command"/>
      <pc:sldMk xmlns:pc="http://schemas.microsoft.com/office/powerpoint/2013/main/command" cId="2586266591" sldId="2147481547"/>
      <ac:spMk id="5" creationId="{22804C1B-DDB7-59EC-B414-B35E94695093}"/>
      <ac:txMk cp="0">
        <ac:context len="39" hash="1564997695"/>
      </ac:txMk>
    </ac:txMkLst>
    <p188:pos x="2303849" y="228607"/>
    <p188:txBody>
      <a:bodyPr/>
      <a:lstStyle/>
      <a:p>
        <a:r>
          <a:rPr lang="en-GB"/>
          <a:t>The numbering and titles need to match with the Agenda, which they currently do not as per slide 7</a:t>
        </a:r>
      </a:p>
    </p188:txBody>
  </p188:cm>
  <p188:cm id="{5131DBFE-81C3-4700-970D-BB223275DF84}" authorId="{CD4BA7BC-5A31-C383-30C5-00069C896254}" status="resolved" created="2024-10-25T08:39:08.632">
    <ac:txMkLst xmlns:ac="http://schemas.microsoft.com/office/drawing/2013/main/command">
      <pc:docMk xmlns:pc="http://schemas.microsoft.com/office/powerpoint/2013/main/command"/>
      <pc:sldMk xmlns:pc="http://schemas.microsoft.com/office/powerpoint/2013/main/command" cId="2586266591" sldId="2147481547"/>
      <ac:spMk id="3" creationId="{465871C7-3A43-920B-8A31-77621F653BE7}"/>
      <ac:txMk cp="0" len="109">
        <ac:context len="110" hash="2963281666"/>
      </ac:txMk>
    </ac:txMkLst>
    <p188:pos x="9399710" y="163108"/>
    <p188:txBody>
      <a:bodyPr/>
      <a:lstStyle/>
      <a:p>
        <a:r>
          <a:rPr lang="en-GB"/>
          <a:t>Great AT</a:t>
        </a:r>
      </a:p>
    </p188:txBody>
  </p188:cm>
  <p188:cm id="{C87ABAF9-5887-43E6-BD32-54272C01D2CA}" authorId="{4F7962B6-F6D8-2680-8221-3E2E3A607A04}" status="resolved" created="2024-11-13T16:59:22.354">
    <ac:txMkLst xmlns:ac="http://schemas.microsoft.com/office/drawing/2013/main/command">
      <pc:docMk xmlns:pc="http://schemas.microsoft.com/office/powerpoint/2013/main/command"/>
      <pc:sldMk xmlns:pc="http://schemas.microsoft.com/office/powerpoint/2013/main/command" cId="2586266591" sldId="2147481547"/>
      <ac:spMk id="63" creationId="{5FF42F99-9C09-3A3B-EA3F-C7844112DA7C}"/>
      <ac:txMk cp="0" len="30">
        <ac:context len="31" hash="3950094559"/>
      </ac:txMk>
    </ac:txMkLst>
    <p188:replyLst>
      <p188:reply id="{2BD2356F-61F3-47B9-8855-A09D043CAA3F}" authorId="{4F7962B6-F6D8-2680-8221-3E2E3A607A04}" created="2024-11-14T10:33:39.997">
        <p188:txBody>
          <a:bodyPr/>
          <a:lstStyle/>
          <a:p>
            <a:r>
              <a:rPr lang="en-GB"/>
              <a:t>+Given this, can we just remove the yellow boxes </a:t>
            </a:r>
          </a:p>
        </p188:txBody>
      </p188:reply>
    </p188:replyLst>
    <p188:txBody>
      <a:bodyPr/>
      <a:lstStyle/>
      <a:p>
        <a:r>
          <a:rPr lang="en-GB"/>
          <a:t>Innovation fund upgrade is part of the renewed ETS Directive (which is a part of Fit for 55) [@Emma Keisser] </a:t>
        </a:r>
      </a:p>
    </p188:txBody>
  </p188:cm>
</p188:cmLst>
</file>

<file path=ppt/comments/modernComment_7FFFF881_83CE0840.xml><?xml version="1.0" encoding="utf-8"?>
<p188:cmLst xmlns:a="http://schemas.openxmlformats.org/drawingml/2006/main" xmlns:r="http://schemas.openxmlformats.org/officeDocument/2006/relationships" xmlns:p188="http://schemas.microsoft.com/office/powerpoint/2018/8/main">
  <p188:cm id="{9F0DCFF7-A231-432B-9107-929695EBA494}" authorId="{CD4BA7BC-5A31-C383-30C5-00069C896254}" status="resolved" created="2024-11-07T10:32:16.735">
    <ac:txMkLst xmlns:ac="http://schemas.microsoft.com/office/drawing/2013/main/command">
      <pc:docMk xmlns:pc="http://schemas.microsoft.com/office/powerpoint/2013/main/command"/>
      <pc:sldMk xmlns:pc="http://schemas.microsoft.com/office/powerpoint/2013/main/command" cId="2211317824" sldId="2147481729"/>
      <ac:spMk id="3" creationId="{4A100622-E357-93FD-8945-8C9BD1B24357}"/>
      <ac:txMk cp="61">
        <ac:context len="758" hash="3333741379"/>
      </ac:txMk>
    </ac:txMkLst>
    <p188:txBody>
      <a:bodyPr/>
      <a:lstStyle/>
      <a:p>
        <a:r>
          <a:rPr lang="en-GB"/>
          <a:t>382?</a:t>
        </a:r>
      </a:p>
    </p188:txBody>
    <p188:extLst>
      <p:ext xmlns:p="http://schemas.openxmlformats.org/presentationml/2006/main" uri="{57CB4572-C831-44C2-8A1C-0ADB6CCDFE69}">
        <p223:reactions xmlns:p223="http://schemas.microsoft.com/office/powerpoint/2022/03/main">
          <p223:rxn type="👍">
            <p223:instance time="2024-11-07T11:50:19.526" authorId="{C31A40BB-5B5D-605C-EFD2-78BD1323E6BA}"/>
          </p223:rxn>
        </p223:reactions>
      </p:ext>
    </p188:extLst>
  </p188:cm>
  <p188:cm id="{13C235A3-A6A7-4498-BB2E-243059429184}" authorId="{CD4BA7BC-5A31-C383-30C5-00069C896254}" status="resolved" created="2024-11-07T10:33:06.192">
    <ac:txMkLst xmlns:ac="http://schemas.microsoft.com/office/drawing/2013/main/command">
      <pc:docMk xmlns:pc="http://schemas.microsoft.com/office/powerpoint/2013/main/command"/>
      <pc:sldMk xmlns:pc="http://schemas.microsoft.com/office/powerpoint/2013/main/command" cId="2211317824" sldId="2147481729"/>
      <ac:spMk id="3" creationId="{4A100622-E357-93FD-8945-8C9BD1B24357}"/>
      <ac:txMk cp="480">
        <ac:context len="758" hash="3333741379"/>
      </ac:txMk>
    </ac:txMkLst>
    <p188:txBody>
      <a:bodyPr/>
      <a:lstStyle/>
      <a:p>
        <a:r>
          <a:rPr lang="en-GB"/>
          <a:t>1300?</a:t>
        </a:r>
      </a:p>
    </p188:txBody>
    <p188:extLst>
      <p:ext xmlns:p="http://schemas.openxmlformats.org/presentationml/2006/main" uri="{57CB4572-C831-44C2-8A1C-0ADB6CCDFE69}">
        <p223:reactions xmlns:p223="http://schemas.microsoft.com/office/powerpoint/2022/03/main">
          <p223:rxn type="👍">
            <p223:instance time="2024-11-07T11:50:20.561" authorId="{C31A40BB-5B5D-605C-EFD2-78BD1323E6BA}"/>
          </p223:rxn>
        </p223:reactions>
      </p:ext>
    </p188:extLst>
  </p188:cm>
  <p188:cm id="{0FF6DE48-E6F8-4E22-930D-DB18902C7BD6}" authorId="{CD4BA7BC-5A31-C383-30C5-00069C896254}" status="resolved" created="2024-11-07T10:34:01.492">
    <ac:txMkLst xmlns:ac="http://schemas.microsoft.com/office/drawing/2013/main/command">
      <pc:docMk xmlns:pc="http://schemas.microsoft.com/office/powerpoint/2013/main/command"/>
      <pc:sldMk xmlns:pc="http://schemas.microsoft.com/office/powerpoint/2013/main/command" cId="2211317824" sldId="2147481729"/>
      <ac:spMk id="3" creationId="{4A100622-E357-93FD-8945-8C9BD1B24357}"/>
      <ac:txMk cp="523">
        <ac:context len="758" hash="3333741379"/>
      </ac:txMk>
    </ac:txMkLst>
    <p188:txBody>
      <a:bodyPr/>
      <a:lstStyle/>
      <a:p>
        <a:r>
          <a:rPr lang="en-GB"/>
          <a:t>This can be read from the graph. I would replace this text with something about the massive growth in e-kerosene. </a:t>
        </a:r>
      </a:p>
    </p188:txBody>
    <p188:extLst>
      <p:ext xmlns:p="http://schemas.openxmlformats.org/presentationml/2006/main" uri="{57CB4572-C831-44C2-8A1C-0ADB6CCDFE69}">
        <p223:reactions xmlns:p223="http://schemas.microsoft.com/office/powerpoint/2022/03/main">
          <p223:rxn type="👍">
            <p223:instance time="2024-11-07T12:01:02.009" authorId="{C31A40BB-5B5D-605C-EFD2-78BD1323E6BA}"/>
          </p223:rxn>
        </p223:reactions>
      </p:ext>
    </p188:extLst>
  </p188:cm>
  <p188:cm id="{925C9856-4CF1-489A-90A5-4C7643750FAB}" authorId="{CD4BA7BC-5A31-C383-30C5-00069C896254}" status="resolved" created="2024-11-07T10:34:41.410">
    <ac:txMkLst xmlns:ac="http://schemas.microsoft.com/office/drawing/2013/main/command">
      <pc:docMk xmlns:pc="http://schemas.microsoft.com/office/powerpoint/2013/main/command"/>
      <pc:sldMk xmlns:pc="http://schemas.microsoft.com/office/powerpoint/2013/main/command" cId="2211317824" sldId="2147481729"/>
      <ac:spMk id="3" creationId="{4A100622-E357-93FD-8945-8C9BD1B24357}"/>
      <ac:txMk cp="125">
        <ac:context len="758" hash="3333741379"/>
      </ac:txMk>
    </ac:txMkLst>
    <p188:txBody>
      <a:bodyPr/>
      <a:lstStyle/>
      <a:p>
        <a:r>
          <a:rPr lang="en-GB"/>
          <a:t>If I look at the graph, it’s entirely e-methane. Am I missing something?</a:t>
        </a:r>
      </a:p>
    </p188:txBody>
    <p188:extLst>
      <p:ext xmlns:p="http://schemas.openxmlformats.org/presentationml/2006/main" uri="{57CB4572-C831-44C2-8A1C-0ADB6CCDFE69}">
        <p223:reactions xmlns:p223="http://schemas.microsoft.com/office/powerpoint/2022/03/main">
          <p223:rxn type="👍">
            <p223:instance time="2024-11-07T11:50:56.246" authorId="{C31A40BB-5B5D-605C-EFD2-78BD1323E6BA}"/>
          </p223:rxn>
        </p223:reactions>
      </p:ext>
    </p188:extLst>
  </p188:cm>
  <p188:cm id="{2BF7DA0D-8186-476B-A4F8-8A10CAF120C5}" authorId="{5ECAB906-F4D3-5FB0-32C0-97B60356664D}" created="2024-11-11T12:34:33.455">
    <ac:deMkLst xmlns:ac="http://schemas.microsoft.com/office/drawing/2013/main/command">
      <pc:docMk xmlns:pc="http://schemas.microsoft.com/office/powerpoint/2013/main/command"/>
      <pc:sldMk xmlns:pc="http://schemas.microsoft.com/office/powerpoint/2013/main/command" cId="2211317824" sldId="2147481729"/>
      <ac:spMk id="59" creationId="{7F7F4F96-CE29-4C53-2FD6-F0EA0DE331C7}"/>
    </ac:deMkLst>
    <p188:txBody>
      <a:bodyPr/>
      <a:lstStyle/>
      <a:p>
        <a:r>
          <a:rPr lang="en-GB"/>
          <a:t>Same max value on y-axis please</a:t>
        </a:r>
      </a:p>
    </p188:txBody>
    <p188:extLst>
      <p:ext xmlns:p="http://schemas.openxmlformats.org/presentationml/2006/main" uri="{57CB4572-C831-44C2-8A1C-0ADB6CCDFE69}">
        <p223:reactions xmlns:p223="http://schemas.microsoft.com/office/powerpoint/2022/03/main">
          <p223:rxn type="👍">
            <p223:instance time="2024-11-11T13:29:34.544" authorId="{C31A40BB-5B5D-605C-EFD2-78BD1323E6BA}"/>
          </p223:rxn>
        </p223:reactions>
      </p:ext>
    </p188:extLst>
  </p188:cm>
  <p188:cm id="{6F90B475-626E-4269-A2A4-5D2A4BA4C942}" authorId="{5ECAB906-F4D3-5FB0-32C0-97B60356664D}" created="2024-11-11T13:17:33.687">
    <ac:deMkLst xmlns:ac="http://schemas.microsoft.com/office/drawing/2013/main/command">
      <pc:docMk xmlns:pc="http://schemas.microsoft.com/office/powerpoint/2013/main/command"/>
      <pc:sldMk xmlns:pc="http://schemas.microsoft.com/office/powerpoint/2013/main/command" cId="2211317824" sldId="2147481729"/>
      <ac:spMk id="59" creationId="{7F7F4F96-CE29-4C53-2FD6-F0EA0DE331C7}"/>
    </ac:deMkLst>
    <p188:txBody>
      <a:bodyPr/>
      <a:lstStyle/>
      <a:p>
        <a:r>
          <a:rPr lang="en-GB"/>
          <a:t>E methane seems very high to me I must say. 
Also: the numbers dont really add up. In 2050, maritime should be 233 (E methane) + 233 (E Methanol) + 233 (E-Ammonia)</a:t>
        </a:r>
      </a:p>
    </p188:txBody>
    <p188:extLst>
      <p:ext xmlns:p="http://schemas.openxmlformats.org/presentationml/2006/main" uri="{57CB4572-C831-44C2-8A1C-0ADB6CCDFE69}">
        <p223:reactions xmlns:p223="http://schemas.microsoft.com/office/powerpoint/2022/03/main">
          <p223:rxn type="👍">
            <p223:instance time="2024-11-12T21:46:28.491" authorId="{C31A40BB-5B5D-605C-EFD2-78BD1323E6BA}"/>
          </p223:rxn>
        </p223:reactions>
      </p:ext>
    </p188:extLst>
  </p188:cm>
</p188:cmLst>
</file>

<file path=ppt/comments/modernComment_7FFFF8B5_C6831690.xml><?xml version="1.0" encoding="utf-8"?>
<p188:cmLst xmlns:a="http://schemas.openxmlformats.org/drawingml/2006/main" xmlns:r="http://schemas.openxmlformats.org/officeDocument/2006/relationships" xmlns:p188="http://schemas.microsoft.com/office/powerpoint/2018/8/main">
  <p188:cm id="{2ED7384C-0144-4246-9778-5D26B39FBC85}" authorId="{C31A40BB-5B5D-605C-EFD2-78BD1323E6BA}" created="2024-11-11T11:17:37.362">
    <pc:sldMkLst xmlns:pc="http://schemas.microsoft.com/office/powerpoint/2013/main/command">
      <pc:docMk/>
      <pc:sldMk cId="932196566" sldId="2147481714"/>
    </pc:sldMkLst>
    <p188:replyLst>
      <p188:reply id="{43F47177-6F78-4556-97F7-25CBE12D05F5}" authorId="{C31A40BB-5B5D-605C-EFD2-78BD1323E6BA}" created="2024-11-11T11:24:25.715">
        <p188:txBody>
          <a:bodyPr/>
          <a:lstStyle/>
          <a:p>
            <a:r>
              <a:rPr lang="en-GB"/>
              <a:t>So in my opinion, green premia is kind of outside of the WtP scope, what do you think?</a:t>
            </a:r>
          </a:p>
        </p188:txBody>
      </p188:reply>
    </p188:replyLst>
    <p188:txBody>
      <a:bodyPr/>
      <a:lstStyle/>
      <a:p>
        <a:r>
          <a:rPr lang="en-GB"/>
          <a:t>I did not add a “green premia” here, cause for me Green premiums would be the different between the willingness to pay and the LCOe-fuel. As in, it would be the extra cost that offtaker would have to pay to make the low carbon solution (in this case e-fuels) profitable, or at least, viable. </a:t>
        </a:r>
      </a:p>
    </p188:txBody>
  </p188:cm>
  <p188:cm id="{5E53A75B-AB6F-4CE1-BEBF-88B59453F29D}" authorId="{CD4BA7BC-5A31-C383-30C5-00069C896254}" status="resolved" created="2024-11-12T19:38:12.843">
    <ac:deMkLst xmlns:ac="http://schemas.microsoft.com/office/drawing/2013/main/command">
      <pc:docMk xmlns:pc="http://schemas.microsoft.com/office/powerpoint/2013/main/command"/>
      <pc:sldMk xmlns:pc="http://schemas.microsoft.com/office/powerpoint/2013/main/command" cId="3330479760" sldId="2147481781"/>
      <ac:graphicFrameMk id="9" creationId="{EAAEB787-1970-6269-411E-05D93337630A}"/>
    </ac:deMkLst>
    <p188:txBody>
      <a:bodyPr/>
      <a:lstStyle/>
      <a:p>
        <a:r>
          <a:rPr lang="en-GB"/>
          <a:t>I think I missed this message</a:t>
        </a:r>
      </a:p>
    </p188:txBody>
  </p188:cm>
  <p188:cm id="{773A21A9-D04B-4897-A787-198E8967401E}" authorId="{CD4BA7BC-5A31-C383-30C5-00069C896254}" status="resolved" created="2024-11-15T08:08:34.783">
    <ac:txMkLst xmlns:ac="http://schemas.microsoft.com/office/drawing/2013/main/command">
      <pc:docMk xmlns:pc="http://schemas.microsoft.com/office/powerpoint/2013/main/command"/>
      <pc:sldMk xmlns:pc="http://schemas.microsoft.com/office/powerpoint/2013/main/command" cId="3330479760" sldId="2147481781"/>
      <ac:spMk id="16" creationId="{B46D206C-E964-BCF0-D45D-3ECECFADB772}"/>
      <ac:txMk cp="38" len="6">
        <ac:context len="84" hash="2703807509"/>
      </ac:txMk>
    </ac:txMkLst>
    <p188:pos x="3086100" y="232296"/>
    <p188:replyLst>
      <p188:reply id="{56716F4C-0CC7-4AF7-AC29-567BC7DFA2C1}" authorId="{CD4BA7BC-5A31-C383-30C5-00069C896254}" created="2024-11-15T08:08:50.898">
        <p188:txBody>
          <a:bodyPr/>
          <a:lstStyle/>
          <a:p>
            <a:r>
              <a:rPr lang="en-GB"/>
              <a:t>Same with COD</a:t>
            </a:r>
          </a:p>
        </p188:txBody>
      </p188:reply>
      <p188:reply id="{2FC1EBDA-6CAE-44E8-8804-3F0A3118095C}" authorId="{CD4BA7BC-5A31-C383-30C5-00069C896254}" created="2024-11-15T08:09:44.375">
        <p188:txBody>
          <a:bodyPr/>
          <a:lstStyle/>
          <a:p>
            <a:r>
              <a:rPr lang="en-GB"/>
              <a:t>And same with WtP</a:t>
            </a:r>
          </a:p>
        </p188:txBody>
      </p188:reply>
    </p188:replyLst>
    <p188:txBody>
      <a:bodyPr/>
      <a:lstStyle/>
      <a:p>
        <a:r>
          <a:rPr lang="en-GB"/>
          <a:t>We use RFNBO without a footnote elsewhere in the deck. Do we need to now?</a:t>
        </a:r>
      </a:p>
    </p188:txBody>
  </p188:cm>
  <p188:cm id="{9616B4E1-4A52-40A1-9124-5E19DE520947}" authorId="{5ECAB906-F4D3-5FB0-32C0-97B60356664D}" created="2024-11-15T10:59:22.744">
    <ac:txMkLst xmlns:ac="http://schemas.microsoft.com/office/drawing/2013/main/command">
      <pc:docMk xmlns:pc="http://schemas.microsoft.com/office/powerpoint/2013/main/command"/>
      <pc:sldMk xmlns:pc="http://schemas.microsoft.com/office/powerpoint/2013/main/command" cId="3330479760" sldId="2147481781"/>
      <ac:spMk id="49" creationId="{18994A99-A955-019D-646D-9C599E49136A}"/>
      <ac:txMk cp="0" len="22">
        <ac:context len="23" hash="561864254"/>
      </ac:txMk>
    </ac:txMkLst>
    <p188:pos x="1117984" y="234114"/>
    <p188:txBody>
      <a:bodyPr/>
      <a:lstStyle/>
      <a:p>
        <a:r>
          <a:rPr lang="en-GB"/>
          <a:t>Can we please call this ‚required green premium‘</a:t>
        </a:r>
      </a:p>
    </p188:txBody>
    <p188:extLst>
      <p:ext xmlns:p="http://schemas.openxmlformats.org/presentationml/2006/main" uri="{57CB4572-C831-44C2-8A1C-0ADB6CCDFE69}">
        <p223:reactions xmlns:p223="http://schemas.microsoft.com/office/powerpoint/2022/03/main">
          <p223:rxn type="👍">
            <p223:instance time="2024-11-15T13:05:37.858" authorId="{C31A40BB-5B5D-605C-EFD2-78BD1323E6BA}"/>
          </p223:rxn>
        </p223:reactions>
      </p:ext>
    </p188:extLst>
  </p188:cm>
  <p188:cm id="{54597779-9B33-4B61-AF95-6817C1860E7A}" authorId="{5ECAB906-F4D3-5FB0-32C0-97B60356664D}" created="2024-11-15T10:59:44.894">
    <ac:txMkLst xmlns:ac="http://schemas.microsoft.com/office/drawing/2013/main/command">
      <pc:docMk xmlns:pc="http://schemas.microsoft.com/office/powerpoint/2013/main/command"/>
      <pc:sldMk xmlns:pc="http://schemas.microsoft.com/office/powerpoint/2013/main/command" cId="3330479760" sldId="2147481781"/>
      <ac:spMk id="50" creationId="{53C15B41-C96E-DA82-6E62-21B21A757F5C}"/>
      <ac:txMk cp="0" len="9">
        <ac:context len="10" hash="1731141193"/>
      </ac:txMk>
    </ac:txMkLst>
    <p188:pos x="934001" y="234114"/>
    <p188:txBody>
      <a:bodyPr/>
      <a:lstStyle/>
      <a:p>
        <a:r>
          <a:rPr lang="en-GB"/>
          <a:t>Can we please rename this as LCOe-fuel only - not needed WtP.</a:t>
        </a:r>
      </a:p>
    </p188:txBody>
    <p188:extLst>
      <p:ext xmlns:p="http://schemas.openxmlformats.org/presentationml/2006/main" uri="{57CB4572-C831-44C2-8A1C-0ADB6CCDFE69}">
        <p223:reactions xmlns:p223="http://schemas.microsoft.com/office/powerpoint/2022/03/main">
          <p223:rxn type="👍">
            <p223:instance time="2024-11-15T13:05:53.121" authorId="{C31A40BB-5B5D-605C-EFD2-78BD1323E6BA}"/>
          </p223:rxn>
        </p223:reactions>
      </p:ext>
    </p188:extLst>
  </p188:cm>
  <p188:cm id="{B56F06BB-80A8-4BC6-B166-251B8AEE097B}" authorId="{5ECAB906-F4D3-5FB0-32C0-97B60356664D}" created="2024-11-15T11:25:24.032">
    <ac:deMkLst xmlns:ac="http://schemas.microsoft.com/office/drawing/2013/main/command">
      <pc:docMk xmlns:pc="http://schemas.microsoft.com/office/powerpoint/2013/main/command"/>
      <pc:sldMk xmlns:pc="http://schemas.microsoft.com/office/powerpoint/2013/main/command" cId="3330479760" sldId="2147481781"/>
      <ac:graphicFrameMk id="25" creationId="{7E04AEE7-BE14-DAD1-9095-330D0BD0A313}"/>
    </ac:deMkLst>
    <p188:txBody>
      <a:bodyPr/>
      <a:lstStyle/>
      <a:p>
        <a:r>
          <a:rPr lang="en-GB"/>
          <a:t>This isnt reall a penalty - it is just avoided carbon costs. Please rename otherwise confusing with actual avoided penalties discussion.</a:t>
        </a:r>
      </a:p>
    </p188:txBody>
    <p188:extLst>
      <p:ext xmlns:p="http://schemas.openxmlformats.org/presentationml/2006/main" uri="{57CB4572-C831-44C2-8A1C-0ADB6CCDFE69}">
        <p223:reactions xmlns:p223="http://schemas.microsoft.com/office/powerpoint/2022/03/main">
          <p223:rxn type="👍">
            <p223:instance time="2024-11-15T13:06:13.006" authorId="{C31A40BB-5B5D-605C-EFD2-78BD1323E6BA}"/>
          </p223:rxn>
        </p223:reactions>
      </p:ext>
    </p188:extLst>
  </p188:cm>
</p188:cmLst>
</file>

<file path=ppt/comments/modernComment_7FFFF937_B1D48D3D.xml><?xml version="1.0" encoding="utf-8"?>
<p188:cmLst xmlns:a="http://schemas.openxmlformats.org/drawingml/2006/main" xmlns:r="http://schemas.openxmlformats.org/officeDocument/2006/relationships" xmlns:p188="http://schemas.microsoft.com/office/powerpoint/2018/8/main">
  <p188:cm id="{00719B7F-6D8B-4989-B7F2-C32B86524815}" authorId="{5ECAB906-F4D3-5FB0-32C0-97B60356664D}" status="resolved" created="2024-12-13T08:51:23.323">
    <ac:deMkLst xmlns:ac="http://schemas.microsoft.com/office/drawing/2013/main/command">
      <pc:docMk xmlns:pc="http://schemas.microsoft.com/office/powerpoint/2013/main/command"/>
      <pc:sldMk xmlns:pc="http://schemas.microsoft.com/office/powerpoint/2013/main/command" cId="2983497021" sldId="2147481911"/>
      <ac:spMk id="5" creationId="{B7E5D2E7-05B4-DA5A-40C6-C86D13D7A446}"/>
    </ac:deMkLst>
    <p188:replyLst>
      <p188:reply id="{9D439566-ACA9-4E54-AC71-C859DDE7E0D0}" authorId="{95E303AA-89EA-1719-7142-5BE271480EDC}" created="2024-12-13T14:55:23.064">
        <p188:txBody>
          <a:bodyPr/>
          <a:lstStyle/>
          <a:p>
            <a:r>
              <a:rPr lang="en-GB"/>
              <a:t>New design</a:t>
            </a:r>
          </a:p>
        </p188:txBody>
      </p188:reply>
      <p188:reply id="{19A65601-DA6F-4C10-912C-41D0B4F40858}" authorId="{CD4BA7BC-5A31-C383-30C5-00069C896254}" created="2024-12-15T15:35:18.707">
        <p188:txBody>
          <a:bodyPr/>
          <a:lstStyle/>
          <a:p>
            <a:r>
              <a:rPr lang="en-GB"/>
              <a:t>I like it</a:t>
            </a:r>
          </a:p>
        </p188:txBody>
      </p188:reply>
      <p188:reply id="{E7B85A07-2388-4E02-BD03-CABA133BB801}" authorId="{5ECAB906-F4D3-5FB0-32C0-97B60356664D}" created="2024-12-16T10:13:12.690">
        <p188:txBody>
          <a:bodyPr/>
          <a:lstStyle/>
          <a:p>
            <a:r>
              <a:rPr lang="en-GB"/>
              <a:t>Me too! [@David Olley]  and [@Manuel Baumhof] </a:t>
            </a:r>
          </a:p>
        </p188:txBody>
      </p188:reply>
    </p188:replyLst>
    <p188:txBody>
      <a:bodyPr/>
      <a:lstStyle/>
      <a:p>
        <a:r>
          <a:rPr lang="en-GB"/>
          <a:t>This slide is confusing because the base reference is missing. Can we please show clearly and visualy the set up for our base assumptions so far and then how it looks for our High and Low scenario. I would use the set-up diagram to paint these different worlds. 
So, three columns for each scenario, where the set up diagram looks differently, eg bundles the different components if co-located for example or greys elements out if these are ‚outsourced‘. Below each diagram a description of the project set-up as you have in the boxes right now.</a:t>
        </a:r>
      </a:p>
    </p188:txBody>
  </p188:cm>
</p188:cmLst>
</file>

<file path=ppt/comments/modernComment_7FFFF949_270382B9.xml><?xml version="1.0" encoding="utf-8"?>
<p188:cmLst xmlns:a="http://schemas.openxmlformats.org/drawingml/2006/main" xmlns:r="http://schemas.openxmlformats.org/officeDocument/2006/relationships" xmlns:p188="http://schemas.microsoft.com/office/powerpoint/2018/8/main">
  <p188:cm id="{2A39FA38-F228-4E16-9C5D-EE4FA5508BB7}" authorId="{CD4BA7BC-5A31-C383-30C5-00069C896254}" status="resolved" created="2024-12-15T20:59:05.184">
    <ac:deMkLst xmlns:ac="http://schemas.microsoft.com/office/drawing/2013/main/command">
      <pc:docMk xmlns:pc="http://schemas.microsoft.com/office/powerpoint/2013/main/command"/>
      <pc:sldMk xmlns:pc="http://schemas.microsoft.com/office/powerpoint/2013/main/command" cId="3330479760" sldId="2147481781"/>
      <ac:spMk id="19" creationId="{0D402DFE-EB73-164A-DA71-EA2C244C0E2A}"/>
    </ac:deMkLst>
    <p188:txBody>
      <a:bodyPr/>
      <a:lstStyle/>
      <a:p>
        <a:r>
          <a:rPr lang="en-GB"/>
          <a:t>Not Aurora style, but I don’t like the bubbles. Will come up with something better. </a:t>
        </a:r>
      </a:p>
    </p188:txBody>
  </p188:cm>
  <p188:cm id="{C237D472-DA52-4EC5-A1B7-B37327388527}" authorId="{CD4BA7BC-5A31-C383-30C5-00069C896254}" status="resolved" created="2024-12-15T21:03:08.048">
    <ac:deMkLst xmlns:ac="http://schemas.microsoft.com/office/drawing/2013/main/command">
      <pc:docMk xmlns:pc="http://schemas.microsoft.com/office/powerpoint/2013/main/command"/>
      <pc:sldMk xmlns:pc="http://schemas.microsoft.com/office/powerpoint/2013/main/command" cId="3330479760" sldId="2147481781"/>
      <ac:spMk id="124" creationId="{0C858002-B9BB-EA73-5E28-E598D264A8A9}"/>
    </ac:deMkLst>
    <p188:pos x="1450975" y="3825875"/>
    <p188:txBody>
      <a:bodyPr/>
      <a:lstStyle/>
      <a:p>
        <a:r>
          <a:rPr lang="en-GB"/>
          <a:t>The „potential impact“ box needs to be moved out of the WtP column, but to where???</a:t>
        </a:r>
      </a:p>
    </p188:txBody>
  </p188:cm>
  <p188:cm id="{FC0EB034-B400-48C6-9E99-C10898AF839F}" authorId="{CD4BA7BC-5A31-C383-30C5-00069C896254}" status="resolved" created="2024-12-15T21:09:44.305">
    <ac:deMkLst xmlns:ac="http://schemas.microsoft.com/office/drawing/2013/main/command">
      <pc:docMk xmlns:pc="http://schemas.microsoft.com/office/powerpoint/2013/main/command"/>
      <pc:sldMk xmlns:pc="http://schemas.microsoft.com/office/powerpoint/2013/main/command" cId="3330479760" sldId="2147481781"/>
      <ac:spMk id="26" creationId="{81ADCB88-F623-FBC1-E605-E5B828137A63}"/>
    </ac:deMkLst>
    <p188:replyLst>
      <p188:reply id="{84737E0D-6981-4856-BF50-383AE714E4D7}" authorId="{5ECAB906-F4D3-5FB0-32C0-97B60356664D}" created="2024-12-16T10:45:55.988">
        <p188:txBody>
          <a:bodyPr/>
          <a:lstStyle/>
          <a:p>
            <a:r>
              <a:rPr lang="en-GB"/>
              <a:t>Agree - comes a bit out of nowhere - can we at least have a footnote explaining that the range shows the difference across regions investigated.</a:t>
            </a:r>
          </a:p>
        </p188:txBody>
      </p188:reply>
    </p188:replyLst>
    <p188:txBody>
      <a:bodyPr/>
      <a:lstStyle/>
      <a:p>
        <a:r>
          <a:rPr lang="en-GB"/>
          <a:t>Will explain this during the presentation, but in final deck will need to have written explanation somewhere.</a:t>
        </a:r>
      </a:p>
    </p188:txBody>
  </p188:cm>
  <p188:cm id="{389D0222-E437-46E0-9A6B-C81D6A04836A}" authorId="{5ECAB906-F4D3-5FB0-32C0-97B60356664D}" status="resolved" created="2024-12-16T11:21:15.303">
    <ac:txMkLst xmlns:ac="http://schemas.microsoft.com/office/drawing/2013/main/command">
      <pc:docMk xmlns:pc="http://schemas.microsoft.com/office/powerpoint/2013/main/command"/>
      <pc:sldMk xmlns:pc="http://schemas.microsoft.com/office/powerpoint/2013/main/command" cId="3330479760" sldId="2147481781"/>
      <ac:spMk id="21" creationId="{BA982230-FADF-0604-170F-E8CA4523C5D2}"/>
      <ac:txMk cp="0" len="1">
        <ac:context len="4" hash="3092839"/>
      </ac:txMk>
    </ac:txMkLst>
    <p188:txBody>
      <a:bodyPr/>
      <a:lstStyle/>
      <a:p>
        <a:r>
          <a:rPr lang="en-GB"/>
          <a:t>Where do the 50% come from?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406" cy="494709"/>
          </a:xfrm>
          <a:prstGeom prst="rect">
            <a:avLst/>
          </a:prstGeom>
        </p:spPr>
        <p:txBody>
          <a:bodyPr vert="horz" lIns="87920" tIns="43960" rIns="87920" bIns="43960" rtlCol="0"/>
          <a:lstStyle>
            <a:lvl1pPr algn="l"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endParaRPr lang="en-GB"/>
          </a:p>
        </p:txBody>
      </p:sp>
      <p:sp>
        <p:nvSpPr>
          <p:cNvPr id="3" name="Date Placeholder 2"/>
          <p:cNvSpPr>
            <a:spLocks noGrp="1"/>
          </p:cNvSpPr>
          <p:nvPr>
            <p:ph type="dt" idx="1"/>
          </p:nvPr>
        </p:nvSpPr>
        <p:spPr>
          <a:xfrm>
            <a:off x="3850750" y="0"/>
            <a:ext cx="2945405" cy="494709"/>
          </a:xfrm>
          <a:prstGeom prst="rect">
            <a:avLst/>
          </a:prstGeom>
        </p:spPr>
        <p:txBody>
          <a:bodyPr vert="horz" lIns="87920" tIns="43960" rIns="87920" bIns="43960" rtlCol="0"/>
          <a:lstStyle>
            <a:lvl1pPr algn="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fld id="{53A88C83-822A-4290-9A55-EBA34843E9A2}" type="datetimeFigureOut">
              <a:rPr lang="en-GB" smtClean="0"/>
              <a:pPr/>
              <a:t>20/02/2025</a:t>
            </a:fld>
            <a:endParaRPr lang="en-GB"/>
          </a:p>
        </p:txBody>
      </p:sp>
      <p:sp>
        <p:nvSpPr>
          <p:cNvPr id="4" name="Slide Image Placeholder 3"/>
          <p:cNvSpPr>
            <a:spLocks noGrp="1" noRot="1" noChangeAspect="1"/>
          </p:cNvSpPr>
          <p:nvPr>
            <p:ph type="sldImg" idx="2"/>
          </p:nvPr>
        </p:nvSpPr>
        <p:spPr>
          <a:xfrm>
            <a:off x="438150" y="1235075"/>
            <a:ext cx="5922963" cy="3332163"/>
          </a:xfrm>
          <a:prstGeom prst="rect">
            <a:avLst/>
          </a:prstGeom>
          <a:noFill/>
          <a:ln w="12700">
            <a:solidFill>
              <a:prstClr val="black"/>
            </a:solidFill>
          </a:ln>
        </p:spPr>
        <p:txBody>
          <a:bodyPr vert="horz" lIns="87920" tIns="43960" rIns="87920" bIns="43960" rtlCol="0" anchor="ctr"/>
          <a:lstStyle/>
          <a:p>
            <a:endParaRPr lang="en-GB"/>
          </a:p>
        </p:txBody>
      </p:sp>
      <p:sp>
        <p:nvSpPr>
          <p:cNvPr id="5" name="Notes Placeholder 4"/>
          <p:cNvSpPr>
            <a:spLocks noGrp="1"/>
          </p:cNvSpPr>
          <p:nvPr>
            <p:ph type="body" sz="quarter" idx="3"/>
          </p:nvPr>
        </p:nvSpPr>
        <p:spPr>
          <a:xfrm>
            <a:off x="680527" y="4752568"/>
            <a:ext cx="5438140" cy="3887210"/>
          </a:xfrm>
          <a:prstGeom prst="rect">
            <a:avLst/>
          </a:prstGeom>
        </p:spPr>
        <p:txBody>
          <a:bodyPr vert="horz" lIns="87920" tIns="43960" rIns="87920" bIns="4396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1" y="9379542"/>
            <a:ext cx="2945406" cy="494709"/>
          </a:xfrm>
          <a:prstGeom prst="rect">
            <a:avLst/>
          </a:prstGeom>
        </p:spPr>
        <p:txBody>
          <a:bodyPr vert="horz" lIns="87920" tIns="43960" rIns="87920" bIns="43960" rtlCol="0" anchor="b"/>
          <a:lstStyle>
            <a:lvl1pPr algn="l"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endParaRPr lang="en-GB"/>
          </a:p>
        </p:txBody>
      </p:sp>
      <p:sp>
        <p:nvSpPr>
          <p:cNvPr id="7" name="Slide Number Placeholder 6"/>
          <p:cNvSpPr>
            <a:spLocks noGrp="1"/>
          </p:cNvSpPr>
          <p:nvPr>
            <p:ph type="sldNum" sz="quarter" idx="5"/>
          </p:nvPr>
        </p:nvSpPr>
        <p:spPr>
          <a:xfrm>
            <a:off x="3850750" y="9379542"/>
            <a:ext cx="2945405" cy="494709"/>
          </a:xfrm>
          <a:prstGeom prst="rect">
            <a:avLst/>
          </a:prstGeom>
        </p:spPr>
        <p:txBody>
          <a:bodyPr vert="horz" lIns="87920" tIns="43960" rIns="87920" bIns="43960" rtlCol="0" anchor="b"/>
          <a:lstStyle>
            <a:lvl1pPr algn="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fld id="{B94B4125-20DE-4407-A3BD-C398E90474C3}" type="slidenum">
              <a:rPr lang="en-GB" smtClean="0"/>
              <a:pPr/>
              <a:t>‹#›</a:t>
            </a:fld>
            <a:endParaRPr lang="en-GB"/>
          </a:p>
        </p:txBody>
      </p:sp>
    </p:spTree>
    <p:extLst>
      <p:ext uri="{BB962C8B-B14F-4D97-AF65-F5344CB8AC3E}">
        <p14:creationId xmlns:p14="http://schemas.microsoft.com/office/powerpoint/2010/main" val="945180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457200" algn="l" defTabSz="914400" rtl="0" eaLnBrk="1" latinLnBrk="0" hangingPunct="1">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914400" algn="l" defTabSz="914400" rtl="0" eaLnBrk="1" latinLnBrk="0" hangingPunct="1">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1371600" algn="l" defTabSz="914400" rtl="0" eaLnBrk="1" latinLnBrk="0" hangingPunct="1">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1828800" algn="l" defTabSz="914400" rtl="0" eaLnBrk="1" latinLnBrk="0" hangingPunct="1">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DE31E8-800C-4291-960B-443A5E892749}" type="slidenum">
              <a:rPr lang="en-GB" smtClean="0"/>
              <a:pPr/>
              <a:t>1</a:t>
            </a:fld>
            <a:endParaRPr lang="en-GB"/>
          </a:p>
        </p:txBody>
      </p:sp>
    </p:spTree>
    <p:extLst>
      <p:ext uri="{BB962C8B-B14F-4D97-AF65-F5344CB8AC3E}">
        <p14:creationId xmlns:p14="http://schemas.microsoft.com/office/powerpoint/2010/main" val="1879429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C655-85A9-9C92-FA93-DF9D99153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09CD0-4C19-1E75-A6BB-24AD07CA8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78F65-24F8-834F-4EB4-22A555A54B66}"/>
              </a:ext>
            </a:extLst>
          </p:cNvPr>
          <p:cNvSpPr>
            <a:spLocks noGrp="1"/>
          </p:cNvSpPr>
          <p:nvPr>
            <p:ph type="body" idx="1"/>
          </p:nvPr>
        </p:nvSpPr>
        <p:spPr/>
        <p:txBody>
          <a:bodyPr/>
          <a:lstStyle/>
          <a:p>
            <a:pPr marL="228600" indent="-228600">
              <a:buAutoNum type="arabicParenR"/>
            </a:pPr>
            <a:r>
              <a:rPr lang="en-GB"/>
              <a:t>Methodology slides </a:t>
            </a:r>
          </a:p>
          <a:p>
            <a:pPr marL="228600" indent="-228600">
              <a:buAutoNum type="arabicParenR"/>
            </a:pPr>
            <a:r>
              <a:rPr lang="en-GB"/>
              <a:t>What is included in Floor WtP </a:t>
            </a:r>
          </a:p>
          <a:p>
            <a:pPr marL="228600" indent="-228600">
              <a:buAutoNum type="arabicParenR"/>
            </a:pPr>
            <a:r>
              <a:rPr lang="en-GB"/>
              <a:t>What is green premiums </a:t>
            </a:r>
          </a:p>
        </p:txBody>
      </p:sp>
      <p:sp>
        <p:nvSpPr>
          <p:cNvPr id="4" name="Slide Number Placeholder 3">
            <a:extLst>
              <a:ext uri="{FF2B5EF4-FFF2-40B4-BE49-F238E27FC236}">
                <a16:creationId xmlns:a16="http://schemas.microsoft.com/office/drawing/2014/main" id="{FEDDB7A4-CF9B-F4E3-011A-FB5F33A2106E}"/>
              </a:ext>
            </a:extLst>
          </p:cNvPr>
          <p:cNvSpPr>
            <a:spLocks noGrp="1"/>
          </p:cNvSpPr>
          <p:nvPr>
            <p:ph type="sldNum" sz="quarter" idx="5"/>
          </p:nvPr>
        </p:nvSpPr>
        <p:spPr/>
        <p:txBody>
          <a:bodyPr/>
          <a:lstStyle/>
          <a:p>
            <a:fld id="{ADC02C0A-D468-4D13-8F44-0C134C9EDA3C}" type="slidenum">
              <a:rPr lang="en-GB" smtClean="0"/>
              <a:pPr/>
              <a:t>10</a:t>
            </a:fld>
            <a:endParaRPr lang="en-GB"/>
          </a:p>
        </p:txBody>
      </p:sp>
    </p:spTree>
    <p:extLst>
      <p:ext uri="{BB962C8B-B14F-4D97-AF65-F5344CB8AC3E}">
        <p14:creationId xmlns:p14="http://schemas.microsoft.com/office/powerpoint/2010/main" val="175346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B94B4125-20DE-4407-A3BD-C398E90474C3}" type="slidenum">
              <a:rPr lang="en-GB" smtClean="0"/>
              <a:pPr/>
              <a:t>12</a:t>
            </a:fld>
            <a:endParaRPr lang="en-GB"/>
          </a:p>
        </p:txBody>
      </p:sp>
    </p:spTree>
    <p:extLst>
      <p:ext uri="{BB962C8B-B14F-4D97-AF65-F5344CB8AC3E}">
        <p14:creationId xmlns:p14="http://schemas.microsoft.com/office/powerpoint/2010/main" val="1757043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We want to convince them to join the MCS</a:t>
            </a:r>
          </a:p>
          <a:p>
            <a:pPr marL="171450" indent="-171450">
              <a:buFontTx/>
              <a:buChar char="-"/>
            </a:pPr>
            <a:r>
              <a:rPr lang="en-GB"/>
              <a:t>Content</a:t>
            </a:r>
          </a:p>
          <a:p>
            <a:pPr marL="171450" indent="-171450">
              <a:buFontTx/>
              <a:buChar char="-"/>
            </a:pPr>
            <a:r>
              <a:rPr lang="en-GB"/>
              <a:t>Clients present along the value chain. You will be sitting with a group of clients who will be with a bunch of people who are really good at this. </a:t>
            </a:r>
          </a:p>
          <a:p>
            <a:pPr marL="171450" indent="-171450">
              <a:buFontTx/>
              <a:buChar char="-"/>
            </a:pPr>
            <a:r>
              <a:rPr lang="en-GB"/>
              <a:t>Clients may not be familiar with what MCS is</a:t>
            </a:r>
          </a:p>
          <a:p>
            <a:pPr marL="628650" lvl="1" indent="-171450">
              <a:buFontTx/>
              <a:buChar char="-"/>
            </a:pPr>
            <a:r>
              <a:rPr lang="en-GB"/>
              <a:t>For a small fee you can join the multi client study</a:t>
            </a:r>
          </a:p>
        </p:txBody>
      </p:sp>
      <p:sp>
        <p:nvSpPr>
          <p:cNvPr id="4" name="Foliennummernplatzhalter 3"/>
          <p:cNvSpPr>
            <a:spLocks noGrp="1"/>
          </p:cNvSpPr>
          <p:nvPr>
            <p:ph type="sldNum" sz="quarter" idx="5"/>
          </p:nvPr>
        </p:nvSpPr>
        <p:spPr/>
        <p:txBody>
          <a:bodyPr/>
          <a:lstStyle/>
          <a:p>
            <a:fld id="{B94B4125-20DE-4407-A3BD-C398E90474C3}" type="slidenum">
              <a:rPr lang="en-GB" smtClean="0"/>
              <a:pPr/>
              <a:t>2</a:t>
            </a:fld>
            <a:endParaRPr lang="en-GB"/>
          </a:p>
        </p:txBody>
      </p:sp>
    </p:spTree>
    <p:extLst>
      <p:ext uri="{BB962C8B-B14F-4D97-AF65-F5344CB8AC3E}">
        <p14:creationId xmlns:p14="http://schemas.microsoft.com/office/powerpoint/2010/main" val="297050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B94B4125-20DE-4407-A3BD-C398E90474C3}" type="slidenum">
              <a:rPr lang="en-GB" smtClean="0"/>
              <a:pPr/>
              <a:t>3</a:t>
            </a:fld>
            <a:endParaRPr lang="en-GB"/>
          </a:p>
        </p:txBody>
      </p:sp>
    </p:spTree>
    <p:extLst>
      <p:ext uri="{BB962C8B-B14F-4D97-AF65-F5344CB8AC3E}">
        <p14:creationId xmlns:p14="http://schemas.microsoft.com/office/powerpoint/2010/main" val="309770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DC9D6-847B-6EFB-0F94-B90CD6113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9E2CE-A8F3-01E3-A216-F5885883E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9FDB2-1527-FE20-B04A-7CA9BBD4A2C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B91471-C8B3-A925-9D72-1FF92EE844CE}"/>
              </a:ext>
            </a:extLst>
          </p:cNvPr>
          <p:cNvSpPr>
            <a:spLocks noGrp="1"/>
          </p:cNvSpPr>
          <p:nvPr>
            <p:ph type="sldNum" sz="quarter" idx="5"/>
          </p:nvPr>
        </p:nvSpPr>
        <p:spPr/>
        <p:txBody>
          <a:bodyPr/>
          <a:lstStyle/>
          <a:p>
            <a:fld id="{B94B4125-20DE-4407-A3BD-C398E90474C3}" type="slidenum">
              <a:rPr lang="en-GB" smtClean="0"/>
              <a:pPr/>
              <a:t>4</a:t>
            </a:fld>
            <a:endParaRPr lang="en-GB"/>
          </a:p>
        </p:txBody>
      </p:sp>
    </p:spTree>
    <p:extLst>
      <p:ext uri="{BB962C8B-B14F-4D97-AF65-F5344CB8AC3E}">
        <p14:creationId xmlns:p14="http://schemas.microsoft.com/office/powerpoint/2010/main" val="292738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FEB94-E865-64D1-6852-7417136A9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F7B3E-AC0E-88CA-01F7-4939584C8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29124A-7C2E-3595-80EB-295137169F41}"/>
              </a:ext>
            </a:extLst>
          </p:cNvPr>
          <p:cNvSpPr>
            <a:spLocks noGrp="1"/>
          </p:cNvSpPr>
          <p:nvPr>
            <p:ph type="body" idx="1"/>
          </p:nvPr>
        </p:nvSpPr>
        <p:spPr/>
        <p:txBody>
          <a:bodyPr/>
          <a:lstStyle/>
          <a:p>
            <a:pPr marL="171450" marR="0" lvl="0" indent="-171450" algn="l" defTabSz="914400" eaLnBrk="1" fontAlgn="auto" latinLnBrk="0" hangingPunct="1">
              <a:lnSpc>
                <a:spcPct val="100000"/>
              </a:lnSpc>
              <a:spcBef>
                <a:spcPts val="0"/>
              </a:spcBef>
              <a:spcAft>
                <a:spcPts val="0"/>
              </a:spcAft>
              <a:buClrTx/>
              <a:buSzTx/>
              <a:buFontTx/>
              <a:buChar char="-"/>
              <a:tabLst/>
              <a:defRPr/>
            </a:pPr>
            <a:r>
              <a:rPr lang="en-GB" sz="1800">
                <a:effectLst/>
                <a:latin typeface="Calibri" panose="020F0502020204030204" pitchFamily="34" charset="0"/>
              </a:rPr>
              <a:t>Not the most optimal power procurement strategy, e.g., no grid use for Spain for the 2030 price</a:t>
            </a:r>
          </a:p>
          <a:p>
            <a:pPr marL="171450" marR="0" lvl="0" indent="-171450" algn="l" defTabSz="914400" eaLnBrk="1" fontAlgn="auto" latinLnBrk="0" hangingPunct="1">
              <a:lnSpc>
                <a:spcPct val="100000"/>
              </a:lnSpc>
              <a:spcBef>
                <a:spcPts val="0"/>
              </a:spcBef>
              <a:spcAft>
                <a:spcPts val="0"/>
              </a:spcAft>
              <a:buClrTx/>
              <a:buSzTx/>
              <a:buFontTx/>
              <a:buChar char="-"/>
              <a:tabLst/>
              <a:defRPr/>
            </a:pPr>
            <a:r>
              <a:rPr lang="en-GB" sz="1800"/>
              <a:t>Germany increase because of no exemption from grid fees from 2030 onwards</a:t>
            </a:r>
          </a:p>
          <a:p>
            <a:pPr marL="171450" marR="0" lvl="0" indent="-171450" algn="l" defTabSz="914400" eaLnBrk="1" fontAlgn="auto" latinLnBrk="0" hangingPunct="1">
              <a:lnSpc>
                <a:spcPct val="100000"/>
              </a:lnSpc>
              <a:spcBef>
                <a:spcPts val="0"/>
              </a:spcBef>
              <a:spcAft>
                <a:spcPts val="0"/>
              </a:spcAft>
              <a:buClrTx/>
              <a:buSzTx/>
              <a:buFontTx/>
              <a:buChar char="-"/>
              <a:tabLst/>
              <a:defRPr/>
            </a:pPr>
            <a:r>
              <a:rPr lang="en-GB" sz="1800">
                <a:effectLst/>
                <a:latin typeface="Calibri" panose="020F0502020204030204" pitchFamily="34" charset="0"/>
              </a:rPr>
              <a:t>Italy is higher because of high grid fees</a:t>
            </a:r>
          </a:p>
          <a:p>
            <a:pPr marL="0" indent="0">
              <a:buFontTx/>
              <a:buNone/>
            </a:pPr>
            <a:endParaRPr lang="en-GB"/>
          </a:p>
        </p:txBody>
      </p:sp>
      <p:sp>
        <p:nvSpPr>
          <p:cNvPr id="4" name="Slide Number Placeholder 3">
            <a:extLst>
              <a:ext uri="{FF2B5EF4-FFF2-40B4-BE49-F238E27FC236}">
                <a16:creationId xmlns:a16="http://schemas.microsoft.com/office/drawing/2014/main" id="{274BBF77-0540-911D-F6C7-5EE6FDAC8E2C}"/>
              </a:ext>
            </a:extLst>
          </p:cNvPr>
          <p:cNvSpPr>
            <a:spLocks noGrp="1"/>
          </p:cNvSpPr>
          <p:nvPr>
            <p:ph type="sldNum" sz="quarter" idx="5"/>
          </p:nvPr>
        </p:nvSpPr>
        <p:spPr/>
        <p:txBody>
          <a:bodyPr/>
          <a:lstStyle/>
          <a:p>
            <a:fld id="{B94B4125-20DE-4407-A3BD-C398E90474C3}" type="slidenum">
              <a:rPr lang="en-GB" smtClean="0"/>
              <a:pPr/>
              <a:t>5</a:t>
            </a:fld>
            <a:endParaRPr lang="en-GB"/>
          </a:p>
        </p:txBody>
      </p:sp>
    </p:spTree>
    <p:extLst>
      <p:ext uri="{BB962C8B-B14F-4D97-AF65-F5344CB8AC3E}">
        <p14:creationId xmlns:p14="http://schemas.microsoft.com/office/powerpoint/2010/main" val="2938748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 country gets near the </a:t>
            </a:r>
          </a:p>
        </p:txBody>
      </p:sp>
      <p:sp>
        <p:nvSpPr>
          <p:cNvPr id="4" name="Slide Number Placeholder 3"/>
          <p:cNvSpPr>
            <a:spLocks noGrp="1"/>
          </p:cNvSpPr>
          <p:nvPr>
            <p:ph type="sldNum" sz="quarter" idx="5"/>
          </p:nvPr>
        </p:nvSpPr>
        <p:spPr/>
        <p:txBody>
          <a:bodyPr/>
          <a:lstStyle/>
          <a:p>
            <a:fld id="{B94B4125-20DE-4407-A3BD-C398E90474C3}" type="slidenum">
              <a:rPr lang="en-GB" smtClean="0"/>
              <a:pPr/>
              <a:t>6</a:t>
            </a:fld>
            <a:endParaRPr lang="en-GB"/>
          </a:p>
        </p:txBody>
      </p:sp>
    </p:spTree>
    <p:extLst>
      <p:ext uri="{BB962C8B-B14F-4D97-AF65-F5344CB8AC3E}">
        <p14:creationId xmlns:p14="http://schemas.microsoft.com/office/powerpoint/2010/main" val="1915218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a:t>How we built the demand section </a:t>
            </a:r>
          </a:p>
          <a:p>
            <a:pPr marL="228600" indent="-228600">
              <a:buAutoNum type="arabicParenR"/>
            </a:pPr>
            <a:r>
              <a:rPr lang="en-GB"/>
              <a:t>2030 is mainly from existing industries</a:t>
            </a:r>
          </a:p>
          <a:p>
            <a:pPr marL="228600" indent="-228600">
              <a:buAutoNum type="arabicParenR"/>
            </a:pPr>
            <a:r>
              <a:rPr lang="en-GB"/>
              <a:t>2050 is mainly from aviation </a:t>
            </a:r>
          </a:p>
          <a:p>
            <a:endParaRPr lang="en-GB"/>
          </a:p>
        </p:txBody>
      </p:sp>
      <p:sp>
        <p:nvSpPr>
          <p:cNvPr id="4" name="Slide Number Placeholder 3"/>
          <p:cNvSpPr>
            <a:spLocks noGrp="1"/>
          </p:cNvSpPr>
          <p:nvPr>
            <p:ph type="sldNum" sz="quarter" idx="5"/>
          </p:nvPr>
        </p:nvSpPr>
        <p:spPr/>
        <p:txBody>
          <a:bodyPr/>
          <a:lstStyle/>
          <a:p>
            <a:fld id="{B94B4125-20DE-4407-A3BD-C398E90474C3}" type="slidenum">
              <a:rPr lang="en-GB" smtClean="0"/>
              <a:pPr/>
              <a:t>7</a:t>
            </a:fld>
            <a:endParaRPr lang="en-GB"/>
          </a:p>
        </p:txBody>
      </p:sp>
    </p:spTree>
    <p:extLst>
      <p:ext uri="{BB962C8B-B14F-4D97-AF65-F5344CB8AC3E}">
        <p14:creationId xmlns:p14="http://schemas.microsoft.com/office/powerpoint/2010/main" val="1421483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BC655-85A9-9C92-FA93-DF9D99153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09CD0-4C19-1E75-A6BB-24AD07CA8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78F65-24F8-834F-4EB4-22A555A54B66}"/>
              </a:ext>
            </a:extLst>
          </p:cNvPr>
          <p:cNvSpPr>
            <a:spLocks noGrp="1"/>
          </p:cNvSpPr>
          <p:nvPr>
            <p:ph type="body" idx="1"/>
          </p:nvPr>
        </p:nvSpPr>
        <p:spPr/>
        <p:txBody>
          <a:bodyPr/>
          <a:lstStyle/>
          <a:p>
            <a:pPr marL="228600" indent="-228600">
              <a:buAutoNum type="arabicParenR"/>
            </a:pPr>
            <a:r>
              <a:rPr lang="en-GB"/>
              <a:t>Methodology slides </a:t>
            </a:r>
          </a:p>
          <a:p>
            <a:pPr marL="228600" indent="-228600">
              <a:buAutoNum type="arabicParenR"/>
            </a:pPr>
            <a:r>
              <a:rPr lang="en-GB"/>
              <a:t>What is included in Floor WtP </a:t>
            </a:r>
          </a:p>
          <a:p>
            <a:pPr marL="228600" indent="-228600">
              <a:buAutoNum type="arabicParenR"/>
            </a:pPr>
            <a:r>
              <a:rPr lang="en-GB"/>
              <a:t>What is green premiums </a:t>
            </a:r>
          </a:p>
        </p:txBody>
      </p:sp>
      <p:sp>
        <p:nvSpPr>
          <p:cNvPr id="4" name="Slide Number Placeholder 3">
            <a:extLst>
              <a:ext uri="{FF2B5EF4-FFF2-40B4-BE49-F238E27FC236}">
                <a16:creationId xmlns:a16="http://schemas.microsoft.com/office/drawing/2014/main" id="{FEDDB7A4-CF9B-F4E3-011A-FB5F33A2106E}"/>
              </a:ext>
            </a:extLst>
          </p:cNvPr>
          <p:cNvSpPr>
            <a:spLocks noGrp="1"/>
          </p:cNvSpPr>
          <p:nvPr>
            <p:ph type="sldNum" sz="quarter" idx="5"/>
          </p:nvPr>
        </p:nvSpPr>
        <p:spPr/>
        <p:txBody>
          <a:bodyPr/>
          <a:lstStyle/>
          <a:p>
            <a:fld id="{ADC02C0A-D468-4D13-8F44-0C134C9EDA3C}" type="slidenum">
              <a:rPr lang="en-GB" smtClean="0"/>
              <a:pPr/>
              <a:t>8</a:t>
            </a:fld>
            <a:endParaRPr lang="en-GB"/>
          </a:p>
        </p:txBody>
      </p:sp>
    </p:spTree>
    <p:extLst>
      <p:ext uri="{BB962C8B-B14F-4D97-AF65-F5344CB8AC3E}">
        <p14:creationId xmlns:p14="http://schemas.microsoft.com/office/powerpoint/2010/main" val="175346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3D736-B0BE-BB96-145B-9FFE9CF25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75C29-857C-DA5D-950C-185284884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56FD2-480C-51D4-CE19-89BC00C9C295}"/>
              </a:ext>
            </a:extLst>
          </p:cNvPr>
          <p:cNvSpPr>
            <a:spLocks noGrp="1"/>
          </p:cNvSpPr>
          <p:nvPr>
            <p:ph type="body" idx="1"/>
          </p:nvPr>
        </p:nvSpPr>
        <p:spPr/>
        <p:txBody>
          <a:bodyPr/>
          <a:lstStyle/>
          <a:p>
            <a:pPr marL="171450" indent="-171450">
              <a:buFontTx/>
              <a:buChar char="-"/>
            </a:pPr>
            <a:r>
              <a:rPr lang="en-GB"/>
              <a:t>Start in the middle with a recap on the base case</a:t>
            </a:r>
          </a:p>
          <a:p>
            <a:pPr marL="171450" indent="-171450">
              <a:buFontTx/>
              <a:buChar char="-"/>
            </a:pPr>
            <a:r>
              <a:rPr lang="en-GB"/>
              <a:t>High cost case including factors that drive up costs, both project setup and external (political/market) factors</a:t>
            </a:r>
          </a:p>
          <a:p>
            <a:pPr marL="171450" indent="-171450">
              <a:buFontTx/>
              <a:buChar char="-"/>
            </a:pPr>
            <a:r>
              <a:rPr lang="en-GB"/>
              <a:t>Low cost scenario includes factors that improve project setup and external factors</a:t>
            </a:r>
          </a:p>
        </p:txBody>
      </p:sp>
      <p:sp>
        <p:nvSpPr>
          <p:cNvPr id="4" name="Slide Number Placeholder 3">
            <a:extLst>
              <a:ext uri="{FF2B5EF4-FFF2-40B4-BE49-F238E27FC236}">
                <a16:creationId xmlns:a16="http://schemas.microsoft.com/office/drawing/2014/main" id="{65B27DB1-567F-B91E-E2DA-26372D32B293}"/>
              </a:ext>
            </a:extLst>
          </p:cNvPr>
          <p:cNvSpPr>
            <a:spLocks noGrp="1"/>
          </p:cNvSpPr>
          <p:nvPr>
            <p:ph type="sldNum" sz="quarter" idx="5"/>
          </p:nvPr>
        </p:nvSpPr>
        <p:spPr/>
        <p:txBody>
          <a:bodyPr/>
          <a:lstStyle/>
          <a:p>
            <a:fld id="{B94B4125-20DE-4407-A3BD-C398E90474C3}" type="slidenum">
              <a:rPr lang="en-GB" smtClean="0"/>
              <a:pPr/>
              <a:t>9</a:t>
            </a:fld>
            <a:endParaRPr lang="en-GB"/>
          </a:p>
        </p:txBody>
      </p:sp>
    </p:spTree>
    <p:extLst>
      <p:ext uri="{BB962C8B-B14F-4D97-AF65-F5344CB8AC3E}">
        <p14:creationId xmlns:p14="http://schemas.microsoft.com/office/powerpoint/2010/main" val="144767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3.xml"/><Relationship Id="rId1" Type="http://schemas.openxmlformats.org/officeDocument/2006/relationships/tags" Target="../tags/tag111.xml"/><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12.xml"/><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3.xml"/><Relationship Id="rId1" Type="http://schemas.openxmlformats.org/officeDocument/2006/relationships/tags" Target="../tags/tag113.xml"/><Relationship Id="rId4" Type="http://schemas.openxmlformats.org/officeDocument/2006/relationships/image" Target="../media/image1.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3.xml"/><Relationship Id="rId1" Type="http://schemas.openxmlformats.org/officeDocument/2006/relationships/tags" Target="../tags/tag114.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3.xml"/><Relationship Id="rId1" Type="http://schemas.openxmlformats.org/officeDocument/2006/relationships/tags" Target="../tags/tag115.xml"/><Relationship Id="rId4" Type="http://schemas.openxmlformats.org/officeDocument/2006/relationships/image" Target="../media/image8.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3.xml"/><Relationship Id="rId1" Type="http://schemas.openxmlformats.org/officeDocument/2006/relationships/tags" Target="../tags/tag116.xml"/><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3.xml"/><Relationship Id="rId1" Type="http://schemas.openxmlformats.org/officeDocument/2006/relationships/tags" Target="../tags/tag11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3.xml"/><Relationship Id="rId1" Type="http://schemas.openxmlformats.org/officeDocument/2006/relationships/tags" Target="../tags/tag11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3.xml"/><Relationship Id="rId1" Type="http://schemas.openxmlformats.org/officeDocument/2006/relationships/tags" Target="../tags/tag11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3.xml"/><Relationship Id="rId1" Type="http://schemas.openxmlformats.org/officeDocument/2006/relationships/tags" Target="../tags/tag12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3.xml"/><Relationship Id="rId1" Type="http://schemas.openxmlformats.org/officeDocument/2006/relationships/tags" Target="../tags/tag12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3.xml"/><Relationship Id="rId1" Type="http://schemas.openxmlformats.org/officeDocument/2006/relationships/tags" Target="../tags/tag12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3.xml"/><Relationship Id="rId1" Type="http://schemas.openxmlformats.org/officeDocument/2006/relationships/tags" Target="../tags/tag123.xml"/><Relationship Id="rId4" Type="http://schemas.openxmlformats.org/officeDocument/2006/relationships/image" Target="../media/image1.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3.xml"/><Relationship Id="rId1" Type="http://schemas.openxmlformats.org/officeDocument/2006/relationships/tags" Target="../tags/tag124.xml"/><Relationship Id="rId4" Type="http://schemas.openxmlformats.org/officeDocument/2006/relationships/image" Target="../media/image1.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3.xml"/><Relationship Id="rId1" Type="http://schemas.openxmlformats.org/officeDocument/2006/relationships/tags" Target="../tags/tag125.xml"/><Relationship Id="rId4" Type="http://schemas.openxmlformats.org/officeDocument/2006/relationships/image" Target="../media/image1.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26.xml"/><Relationship Id="rId4" Type="http://schemas.openxmlformats.org/officeDocument/2006/relationships/image" Target="../media/image1.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3.xml"/><Relationship Id="rId1" Type="http://schemas.openxmlformats.org/officeDocument/2006/relationships/tags" Target="../tags/tag127.xml"/><Relationship Id="rId4" Type="http://schemas.openxmlformats.org/officeDocument/2006/relationships/image" Target="../media/image1.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3.xml"/><Relationship Id="rId1" Type="http://schemas.openxmlformats.org/officeDocument/2006/relationships/tags" Target="../tags/tag128.xml"/><Relationship Id="rId4" Type="http://schemas.openxmlformats.org/officeDocument/2006/relationships/image" Target="../media/image1.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Master" Target="../slideMasters/slideMaster3.xml"/><Relationship Id="rId1" Type="http://schemas.openxmlformats.org/officeDocument/2006/relationships/tags" Target="../tags/tag129.xml"/><Relationship Id="rId4" Type="http://schemas.openxmlformats.org/officeDocument/2006/relationships/image" Target="../media/image1.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3.xml"/><Relationship Id="rId1" Type="http://schemas.openxmlformats.org/officeDocument/2006/relationships/tags" Target="../tags/tag130.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3.xml"/><Relationship Id="rId1" Type="http://schemas.openxmlformats.org/officeDocument/2006/relationships/tags" Target="../tags/tag131.xml"/><Relationship Id="rId4" Type="http://schemas.openxmlformats.org/officeDocument/2006/relationships/image" Target="../media/image1.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3.xml"/><Relationship Id="rId1" Type="http://schemas.openxmlformats.org/officeDocument/2006/relationships/tags" Target="../tags/tag132.xml"/><Relationship Id="rId4" Type="http://schemas.openxmlformats.org/officeDocument/2006/relationships/image" Target="../media/image1.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3.xml"/><Relationship Id="rId1" Type="http://schemas.openxmlformats.org/officeDocument/2006/relationships/tags" Target="../tags/tag133.xml"/><Relationship Id="rId4" Type="http://schemas.openxmlformats.org/officeDocument/2006/relationships/image" Target="../media/image1.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3.xml"/><Relationship Id="rId1" Type="http://schemas.openxmlformats.org/officeDocument/2006/relationships/tags" Target="../tags/tag134.xml"/><Relationship Id="rId6" Type="http://schemas.openxmlformats.org/officeDocument/2006/relationships/image" Target="../media/image9.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3.xml"/><Relationship Id="rId1" Type="http://schemas.openxmlformats.org/officeDocument/2006/relationships/tags" Target="../tags/tag135.xml"/><Relationship Id="rId4" Type="http://schemas.openxmlformats.org/officeDocument/2006/relationships/image" Target="../media/image1.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36.xml"/><Relationship Id="rId4" Type="http://schemas.openxmlformats.org/officeDocument/2006/relationships/image" Target="../media/image1.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37.xml"/><Relationship Id="rId4" Type="http://schemas.openxmlformats.org/officeDocument/2006/relationships/image" Target="../media/image1.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38.xml"/><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39.xml"/><Relationship Id="rId4" Type="http://schemas.openxmlformats.org/officeDocument/2006/relationships/image" Target="../media/image1.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40.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3.xml"/><Relationship Id="rId1" Type="http://schemas.openxmlformats.org/officeDocument/2006/relationships/tags" Target="../tags/tag141.xml"/><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3.xml"/><Relationship Id="rId1" Type="http://schemas.openxmlformats.org/officeDocument/2006/relationships/tags" Target="../tags/tag142.xml"/><Relationship Id="rId4" Type="http://schemas.openxmlformats.org/officeDocument/2006/relationships/image" Target="../media/image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3.xml"/><Relationship Id="rId1" Type="http://schemas.openxmlformats.org/officeDocument/2006/relationships/tags" Target="../tags/tag14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3.xml"/><Relationship Id="rId1" Type="http://schemas.openxmlformats.org/officeDocument/2006/relationships/tags" Target="../tags/tag144.xml"/><Relationship Id="rId4"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4.jpeg"/><Relationship Id="rId9" Type="http://schemas.openxmlformats.org/officeDocument/2006/relationships/image" Target="../media/image7.jpe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41.xml"/><Relationship Id="rId6" Type="http://schemas.openxmlformats.org/officeDocument/2006/relationships/image" Target="../media/image9.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1.xml"/><Relationship Id="rId1" Type="http://schemas.openxmlformats.org/officeDocument/2006/relationships/tags" Target="../tags/tag50.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8.emf"/></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image" Target="../media/image4.jpe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image" Target="../media/image4.jpeg"/></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6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64.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5.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8.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1.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71.xml"/><Relationship Id="rId4" Type="http://schemas.openxmlformats.org/officeDocument/2006/relationships/image" Target="../media/image8.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72.xml"/><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79.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2.xml"/><Relationship Id="rId1" Type="http://schemas.openxmlformats.org/officeDocument/2006/relationships/tags" Target="../tags/tag82.xml"/><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84.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86.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7.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2.xml"/><Relationship Id="rId1" Type="http://schemas.openxmlformats.org/officeDocument/2006/relationships/tags" Target="../tags/tag88.xml"/><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9.xml"/><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90.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2.xml"/><Relationship Id="rId1" Type="http://schemas.openxmlformats.org/officeDocument/2006/relationships/tags" Target="../tags/tag91.xml"/><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2.xml"/><Relationship Id="rId1" Type="http://schemas.openxmlformats.org/officeDocument/2006/relationships/tags" Target="../tags/tag92.xml"/><Relationship Id="rId4" Type="http://schemas.openxmlformats.org/officeDocument/2006/relationships/image" Target="../media/image1.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2.xml"/><Relationship Id="rId1" Type="http://schemas.openxmlformats.org/officeDocument/2006/relationships/tags" Target="../tags/tag93.xml"/><Relationship Id="rId4"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2.xml"/><Relationship Id="rId1" Type="http://schemas.openxmlformats.org/officeDocument/2006/relationships/tags" Target="../tags/tag94.xml"/><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2.xml"/><Relationship Id="rId1" Type="http://schemas.openxmlformats.org/officeDocument/2006/relationships/tags" Target="../tags/tag9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2.xml"/><Relationship Id="rId1" Type="http://schemas.openxmlformats.org/officeDocument/2006/relationships/tags" Target="../tags/tag96.xml"/><Relationship Id="rId4" Type="http://schemas.openxmlformats.org/officeDocument/2006/relationships/image" Target="../media/image8.emf"/></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3.xml"/><Relationship Id="rId7" Type="http://schemas.openxmlformats.org/officeDocument/2006/relationships/image" Target="../media/image10.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emf"/><Relationship Id="rId5" Type="http://schemas.openxmlformats.org/officeDocument/2006/relationships/oleObject" Target="../embeddings/oleObject92.bin"/><Relationship Id="rId4" Type="http://schemas.openxmlformats.org/officeDocument/2006/relationships/image" Target="../media/image4.jpeg"/><Relationship Id="rId9"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3.xml"/><Relationship Id="rId1" Type="http://schemas.openxmlformats.org/officeDocument/2006/relationships/tags" Target="../tags/tag101.xml"/><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Master" Target="../slideMasters/slideMaster3.xml"/><Relationship Id="rId1" Type="http://schemas.openxmlformats.org/officeDocument/2006/relationships/tags" Target="../tags/tag102.xml"/><Relationship Id="rId4" Type="http://schemas.openxmlformats.org/officeDocument/2006/relationships/image" Target="../media/image1.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Master" Target="../slideMasters/slideMaster3.xml"/><Relationship Id="rId1" Type="http://schemas.openxmlformats.org/officeDocument/2006/relationships/tags" Target="../tags/tag103.xml"/><Relationship Id="rId4" Type="http://schemas.openxmlformats.org/officeDocument/2006/relationships/image" Target="../media/image1.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Master" Target="../slideMasters/slideMaster3.xml"/><Relationship Id="rId1" Type="http://schemas.openxmlformats.org/officeDocument/2006/relationships/tags" Target="../tags/tag104.xml"/><Relationship Id="rId4" Type="http://schemas.openxmlformats.org/officeDocument/2006/relationships/image" Target="../media/image1.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3.xml"/><Relationship Id="rId1" Type="http://schemas.openxmlformats.org/officeDocument/2006/relationships/tags" Target="../tags/tag105.xml"/><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3.xml"/><Relationship Id="rId1" Type="http://schemas.openxmlformats.org/officeDocument/2006/relationships/tags" Target="../tags/tag106.xml"/><Relationship Id="rId4" Type="http://schemas.openxmlformats.org/officeDocument/2006/relationships/image" Target="../media/image1.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3.xml"/><Relationship Id="rId1" Type="http://schemas.openxmlformats.org/officeDocument/2006/relationships/tags" Target="../tags/tag107.xml"/><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08.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09.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3.xml"/><Relationship Id="rId1" Type="http://schemas.openxmlformats.org/officeDocument/2006/relationships/tags" Target="../tags/tag110.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30854508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1421864"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rtl="0">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a:t>Lato 34pt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rtl="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71D3F1E6-FC24-4027-8703-DD054B62F84B}"/>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rtl="0">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381729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2463989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5734069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5907198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356915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36501817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1827156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263970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854080"/>
          </a:xfrm>
        </p:spPr>
        <p:txBody>
          <a:bodyPr>
            <a:spAutoFit/>
          </a:bodyPr>
          <a:lstStyle>
            <a:lvl1pPr rtl="0">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669414"/>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4783410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5367554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854080"/>
          </a:xfrm>
        </p:spPr>
        <p:txBody>
          <a:bodyPr>
            <a:spAutoFit/>
          </a:bodyPr>
          <a:lstStyle>
            <a:lvl1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669414"/>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2199808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extLst>
              <p:ext uri="{D42A27DB-BD31-4B8C-83A1-F6EECF244321}">
                <p14:modId xmlns:p14="http://schemas.microsoft.com/office/powerpoint/2010/main" val="3985899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184666"/>
          </a:xfrm>
        </p:spPr>
        <p:txBody>
          <a:bodyPr/>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016779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045724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rtl="0">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rtl="0">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418657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689097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674298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63415309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05709601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7862998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408803"/>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396175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5448065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87965287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89311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4592627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461956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63924370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836530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48053835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408803"/>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408803"/>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396175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396175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482395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3996598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317027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756619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7941284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974243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365831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4573076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790017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0598268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616264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4620412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989786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280604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0880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0880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9080028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5043410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54644"/>
            <a:ext cx="4412739" cy="1638197"/>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54644"/>
            <a:ext cx="4412739" cy="1638197"/>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5"/>
            <a:ext cx="4412739" cy="1638196"/>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5"/>
            <a:ext cx="4412739" cy="1638196"/>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0512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0512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06009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9142854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118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118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406791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8306725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79457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79457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44470"/>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44470"/>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7059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7059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rtl="0">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875113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5 regions - bar chart -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60528129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035234"/>
            <a:ext cx="3635233"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4269309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 regions - comment - white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664153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149530"/>
            <a:ext cx="3635233"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17853056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0006985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7" name="Text Placeholder 4">
            <a:extLst>
              <a:ext uri="{FF2B5EF4-FFF2-40B4-BE49-F238E27FC236}">
                <a16:creationId xmlns:a16="http://schemas.microsoft.com/office/drawing/2014/main" id="{3AEDFCF7-D380-4799-A922-137FF625D814}"/>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30263806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 regions - no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1865011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30" name="Header 1">
            <a:extLst>
              <a:ext uri="{FF2B5EF4-FFF2-40B4-BE49-F238E27FC236}">
                <a16:creationId xmlns:a16="http://schemas.microsoft.com/office/drawing/2014/main" id="{46E0C9A3-F0A4-4B11-B190-BE85518AE9EE}"/>
              </a:ext>
            </a:extLst>
          </p:cNvPr>
          <p:cNvSpPr>
            <a:spLocks noGrp="1"/>
          </p:cNvSpPr>
          <p:nvPr>
            <p:ph type="body" sz="quarter" idx="55" hasCustomPrompt="1"/>
          </p:nvPr>
        </p:nvSpPr>
        <p:spPr>
          <a:xfrm>
            <a:off x="63253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32" name="Header 1">
            <a:extLst>
              <a:ext uri="{FF2B5EF4-FFF2-40B4-BE49-F238E27FC236}">
                <a16:creationId xmlns:a16="http://schemas.microsoft.com/office/drawing/2014/main" id="{C4F220CD-4FA8-42B2-BC6A-7E113A1E87F4}"/>
              </a:ext>
            </a:extLst>
          </p:cNvPr>
          <p:cNvSpPr>
            <a:spLocks noGrp="1"/>
          </p:cNvSpPr>
          <p:nvPr>
            <p:ph type="body" sz="quarter" idx="56" hasCustomPrompt="1"/>
          </p:nvPr>
        </p:nvSpPr>
        <p:spPr>
          <a:xfrm>
            <a:off x="380996"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33" name="Header 1">
            <a:extLst>
              <a:ext uri="{FF2B5EF4-FFF2-40B4-BE49-F238E27FC236}">
                <a16:creationId xmlns:a16="http://schemas.microsoft.com/office/drawing/2014/main" id="{9D9FE029-2E2C-4CA8-864E-5F92CB211DAF}"/>
              </a:ext>
            </a:extLst>
          </p:cNvPr>
          <p:cNvSpPr>
            <a:spLocks noGrp="1"/>
          </p:cNvSpPr>
          <p:nvPr>
            <p:ph type="body" sz="quarter" idx="57" hasCustomPrompt="1"/>
          </p:nvPr>
        </p:nvSpPr>
        <p:spPr>
          <a:xfrm>
            <a:off x="6325325"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7435719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90799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E999386E-A4BE-41B8-B323-366658A98FA7}"/>
              </a:ext>
            </a:extLst>
          </p:cNvPr>
          <p:cNvSpPr/>
          <p:nvPr/>
        </p:nvSpPr>
        <p:spPr>
          <a:xfrm>
            <a:off x="-3028" y="5509760"/>
            <a:ext cx="273478" cy="646241"/>
          </a:xfrm>
          <a:custGeom>
            <a:avLst/>
            <a:gdLst>
              <a:gd name="connsiteX0" fmla="*/ 0 w 273478"/>
              <a:gd name="connsiteY0" fmla="*/ 0 h 646241"/>
              <a:gd name="connsiteX1" fmla="*/ 11034 w 273478"/>
              <a:gd name="connsiteY1" fmla="*/ 1112 h 646241"/>
              <a:gd name="connsiteX2" fmla="*/ 273478 w 273478"/>
              <a:gd name="connsiteY2" fmla="*/ 323120 h 646241"/>
              <a:gd name="connsiteX3" fmla="*/ 11034 w 273478"/>
              <a:gd name="connsiteY3" fmla="*/ 645129 h 646241"/>
              <a:gd name="connsiteX4" fmla="*/ 0 w 273478"/>
              <a:gd name="connsiteY4" fmla="*/ 646241 h 64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78" h="646241">
                <a:moveTo>
                  <a:pt x="0" y="0"/>
                </a:moveTo>
                <a:lnTo>
                  <a:pt x="11034" y="1112"/>
                </a:lnTo>
                <a:cubicBezTo>
                  <a:pt x="160810" y="31761"/>
                  <a:pt x="273478" y="164283"/>
                  <a:pt x="273478" y="323120"/>
                </a:cubicBezTo>
                <a:cubicBezTo>
                  <a:pt x="273478" y="481957"/>
                  <a:pt x="160810" y="614480"/>
                  <a:pt x="11034" y="645129"/>
                </a:cubicBezTo>
                <a:lnTo>
                  <a:pt x="0" y="646241"/>
                </a:ln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tIns="90000" bIns="90000" rtlCol="0" anchor="ctr" anchorCtr="0">
            <a:noAutofit/>
          </a:bodyPr>
          <a:lstStyle/>
          <a:p>
            <a:pPr marL="285750" indent="-285750" algn="l"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rtl="0">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28" name="Confidential">
            <a:extLst>
              <a:ext uri="{FF2B5EF4-FFF2-40B4-BE49-F238E27FC236}">
                <a16:creationId xmlns:a16="http://schemas.microsoft.com/office/drawing/2014/main" id="{CA4BE958-1557-4F4B-AC25-7461D9D65387}"/>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72620777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52966736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34069012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0710681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093702"/>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spTree>
    <p:extLst>
      <p:ext uri="{BB962C8B-B14F-4D97-AF65-F5344CB8AC3E}">
        <p14:creationId xmlns:p14="http://schemas.microsoft.com/office/powerpoint/2010/main" val="2786448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68405873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181742548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9428830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rtl="0">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5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9365508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878329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119289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rtl="0">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14565041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148355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rtl="0">
              <a:lnSpc>
                <a:spcPct val="100000"/>
              </a:lnSpc>
              <a:spcBef>
                <a:spcPts val="6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27482700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extLst>
              <p:ext uri="{D42A27DB-BD31-4B8C-83A1-F6EECF244321}">
                <p14:modId xmlns:p14="http://schemas.microsoft.com/office/powerpoint/2010/main" val="36209802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28291580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extLst>
              <p:ext uri="{D42A27DB-BD31-4B8C-83A1-F6EECF244321}">
                <p14:modId xmlns:p14="http://schemas.microsoft.com/office/powerpoint/2010/main" val="449847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4148584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8430408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06951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577251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854080"/>
          </a:xfrm>
        </p:spPr>
        <p:txBody>
          <a:bodyPr>
            <a:spAutoFit/>
          </a:bodyPr>
          <a:lstStyle>
            <a:lvl1pPr rtl="0">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669414"/>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14496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730471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854080"/>
          </a:xfrm>
        </p:spPr>
        <p:txBody>
          <a:bodyPr>
            <a:spAutoFit/>
          </a:bodyPr>
          <a:lstStyle>
            <a:lvl1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669414"/>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806459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extLst>
              <p:ext uri="{D42A27DB-BD31-4B8C-83A1-F6EECF244321}">
                <p14:modId xmlns:p14="http://schemas.microsoft.com/office/powerpoint/2010/main" val="232435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184666"/>
          </a:xfrm>
        </p:spPr>
        <p:txBody>
          <a:bodyPr/>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644206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1842743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rtl="0">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rtl="0">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4142915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886754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92893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225894091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userDrawn="1"/>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1421864"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71D3F1E6-FC24-4027-8703-DD054B62F84B}"/>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rtl="0">
              <a:spcBef>
                <a:spcPts val="600"/>
              </a:spcBef>
              <a:buFont typeface="Wingdings" panose="05000000000000000000" pitchFamily="2" charset="2"/>
              <a:buNone/>
            </a:pPr>
            <a:r>
              <a:rPr lang="en-GB" sz="800" noProof="1"/>
              <a:t>Aurora_2021.1</a:t>
            </a:r>
          </a:p>
        </p:txBody>
      </p:sp>
      <p:sp>
        <p:nvSpPr>
          <p:cNvPr id="5" name="Rectangle 4">
            <a:extLst>
              <a:ext uri="{FF2B5EF4-FFF2-40B4-BE49-F238E27FC236}">
                <a16:creationId xmlns:a16="http://schemas.microsoft.com/office/drawing/2014/main" id="{E60A9A90-CFE4-FA0C-64B0-BE005C8C5EF9}"/>
              </a:ext>
            </a:extLst>
          </p:cNvPr>
          <p:cNvSpPr/>
          <p:nvPr userDrawn="1"/>
        </p:nvSpPr>
        <p:spPr>
          <a:xfrm>
            <a:off x="5877040" y="0"/>
            <a:ext cx="6314959" cy="6858000"/>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pic>
        <p:nvPicPr>
          <p:cNvPr id="3" name="Picture 2" descr="A picture containing pylon, sky, tower, building&#10;&#10;Description automatically generated">
            <a:extLst>
              <a:ext uri="{FF2B5EF4-FFF2-40B4-BE49-F238E27FC236}">
                <a16:creationId xmlns:a16="http://schemas.microsoft.com/office/drawing/2014/main" id="{91FEB9C6-59C7-0E21-8C95-AF044E07200C}"/>
              </a:ext>
            </a:extLst>
          </p:cNvPr>
          <p:cNvPicPr>
            <a:picLocks noChangeAspect="1"/>
          </p:cNvPicPr>
          <p:nvPr userDrawn="1"/>
        </p:nvPicPr>
        <p:blipFill rotWithShape="1">
          <a:blip r:embed="rId9" cstate="hqprint">
            <a:extLst>
              <a:ext uri="{28A0092B-C50C-407E-A947-70E740481C1C}">
                <a14:useLocalDpi xmlns:a14="http://schemas.microsoft.com/office/drawing/2010/main"/>
              </a:ext>
            </a:extLst>
          </a:blip>
          <a:srcRect/>
          <a:stretch/>
        </p:blipFill>
        <p:spPr>
          <a:xfrm>
            <a:off x="5377703" y="0"/>
            <a:ext cx="6806011" cy="6857999"/>
          </a:xfrm>
          <a:prstGeom prst="rect">
            <a:avLst/>
          </a:prstGeom>
        </p:spPr>
      </p:pic>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rtl="0">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a:t>Lato 34pt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rtl="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sp>
        <p:nvSpPr>
          <p:cNvPr id="20" name="Freeform: Shape 19">
            <a:extLst>
              <a:ext uri="{FF2B5EF4-FFF2-40B4-BE49-F238E27FC236}">
                <a16:creationId xmlns:a16="http://schemas.microsoft.com/office/drawing/2014/main" id="{54F26D76-E265-39C4-7951-6599B75AF18A}"/>
              </a:ext>
            </a:extLst>
          </p:cNvPr>
          <p:cNvSpPr/>
          <p:nvPr userDrawn="1"/>
        </p:nvSpPr>
        <p:spPr>
          <a:xfrm>
            <a:off x="5377702" y="-53651"/>
            <a:ext cx="6793312" cy="6943821"/>
          </a:xfrm>
          <a:custGeom>
            <a:avLst/>
            <a:gdLst>
              <a:gd name="connsiteX0" fmla="*/ 1796142 w 5784158"/>
              <a:gd name="connsiteY0" fmla="*/ 109822 h 6362700"/>
              <a:gd name="connsiteX1" fmla="*/ 2025285 w 5784158"/>
              <a:gd name="connsiteY1" fmla="*/ 484178 h 6362700"/>
              <a:gd name="connsiteX2" fmla="*/ 1910713 w 5784158"/>
              <a:gd name="connsiteY2" fmla="*/ 608963 h 6362700"/>
              <a:gd name="connsiteX3" fmla="*/ 2082570 w 5784158"/>
              <a:gd name="connsiteY3" fmla="*/ 858534 h 6362700"/>
              <a:gd name="connsiteX4" fmla="*/ 2254427 w 5784158"/>
              <a:gd name="connsiteY4" fmla="*/ 1045712 h 6362700"/>
              <a:gd name="connsiteX5" fmla="*/ 1967999 w 5784158"/>
              <a:gd name="connsiteY5" fmla="*/ 920927 h 6362700"/>
              <a:gd name="connsiteX6" fmla="*/ 1738856 w 5784158"/>
              <a:gd name="connsiteY6" fmla="*/ 983319 h 6362700"/>
              <a:gd name="connsiteX7" fmla="*/ 1738856 w 5784158"/>
              <a:gd name="connsiteY7" fmla="*/ 1232890 h 6362700"/>
              <a:gd name="connsiteX8" fmla="*/ 1452428 w 5784158"/>
              <a:gd name="connsiteY8" fmla="*/ 1232890 h 6362700"/>
              <a:gd name="connsiteX9" fmla="*/ 1395142 w 5784158"/>
              <a:gd name="connsiteY9" fmla="*/ 1108105 h 6362700"/>
              <a:gd name="connsiteX10" fmla="*/ 994142 w 5784158"/>
              <a:gd name="connsiteY10" fmla="*/ 1108105 h 6362700"/>
              <a:gd name="connsiteX11" fmla="*/ 994142 w 5784158"/>
              <a:gd name="connsiteY11" fmla="*/ 1420068 h 6362700"/>
              <a:gd name="connsiteX12" fmla="*/ 1051428 w 5784158"/>
              <a:gd name="connsiteY12" fmla="*/ 1420068 h 6362700"/>
              <a:gd name="connsiteX13" fmla="*/ 994142 w 5784158"/>
              <a:gd name="connsiteY13" fmla="*/ 1482461 h 6362700"/>
              <a:gd name="connsiteX14" fmla="*/ 1051428 w 5784158"/>
              <a:gd name="connsiteY14" fmla="*/ 1607246 h 6362700"/>
              <a:gd name="connsiteX15" fmla="*/ 936856 w 5784158"/>
              <a:gd name="connsiteY15" fmla="*/ 1669639 h 6362700"/>
              <a:gd name="connsiteX16" fmla="*/ 879571 w 5784158"/>
              <a:gd name="connsiteY16" fmla="*/ 1669639 h 6362700"/>
              <a:gd name="connsiteX17" fmla="*/ 879571 w 5784158"/>
              <a:gd name="connsiteY17" fmla="*/ 1856817 h 6362700"/>
              <a:gd name="connsiteX18" fmla="*/ 936856 w 5784158"/>
              <a:gd name="connsiteY18" fmla="*/ 1919209 h 6362700"/>
              <a:gd name="connsiteX19" fmla="*/ 822285 w 5784158"/>
              <a:gd name="connsiteY19" fmla="*/ 1919209 h 6362700"/>
              <a:gd name="connsiteX20" fmla="*/ 707714 w 5784158"/>
              <a:gd name="connsiteY20" fmla="*/ 1981602 h 6362700"/>
              <a:gd name="connsiteX21" fmla="*/ 650428 w 5784158"/>
              <a:gd name="connsiteY21" fmla="*/ 1981602 h 6362700"/>
              <a:gd name="connsiteX22" fmla="*/ 650428 w 5784158"/>
              <a:gd name="connsiteY22" fmla="*/ 2043995 h 6362700"/>
              <a:gd name="connsiteX23" fmla="*/ 707714 w 5784158"/>
              <a:gd name="connsiteY23" fmla="*/ 2106387 h 6362700"/>
              <a:gd name="connsiteX24" fmla="*/ 764999 w 5784158"/>
              <a:gd name="connsiteY24" fmla="*/ 2106387 h 6362700"/>
              <a:gd name="connsiteX25" fmla="*/ 879571 w 5784158"/>
              <a:gd name="connsiteY25" fmla="*/ 2231173 h 6362700"/>
              <a:gd name="connsiteX26" fmla="*/ 879571 w 5784158"/>
              <a:gd name="connsiteY26" fmla="*/ 2293565 h 6362700"/>
              <a:gd name="connsiteX27" fmla="*/ 822285 w 5784158"/>
              <a:gd name="connsiteY27" fmla="*/ 2293565 h 6362700"/>
              <a:gd name="connsiteX28" fmla="*/ 764999 w 5784158"/>
              <a:gd name="connsiteY28" fmla="*/ 2355958 h 6362700"/>
              <a:gd name="connsiteX29" fmla="*/ 707714 w 5784158"/>
              <a:gd name="connsiteY29" fmla="*/ 2480743 h 6362700"/>
              <a:gd name="connsiteX30" fmla="*/ 650428 w 5784158"/>
              <a:gd name="connsiteY30" fmla="*/ 2480743 h 6362700"/>
              <a:gd name="connsiteX31" fmla="*/ 593142 w 5784158"/>
              <a:gd name="connsiteY31" fmla="*/ 2543136 h 6362700"/>
              <a:gd name="connsiteX32" fmla="*/ 593142 w 5784158"/>
              <a:gd name="connsiteY32" fmla="*/ 2605529 h 6362700"/>
              <a:gd name="connsiteX33" fmla="*/ 363999 w 5784158"/>
              <a:gd name="connsiteY33" fmla="*/ 2605529 h 6362700"/>
              <a:gd name="connsiteX34" fmla="*/ 306714 w 5784158"/>
              <a:gd name="connsiteY34" fmla="*/ 2543136 h 6362700"/>
              <a:gd name="connsiteX35" fmla="*/ 249428 w 5784158"/>
              <a:gd name="connsiteY35" fmla="*/ 2543136 h 6362700"/>
              <a:gd name="connsiteX36" fmla="*/ 306714 w 5784158"/>
              <a:gd name="connsiteY36" fmla="*/ 2792707 h 6362700"/>
              <a:gd name="connsiteX37" fmla="*/ 306714 w 5784158"/>
              <a:gd name="connsiteY37" fmla="*/ 2855100 h 6362700"/>
              <a:gd name="connsiteX38" fmla="*/ 363999 w 5784158"/>
              <a:gd name="connsiteY38" fmla="*/ 2917492 h 6362700"/>
              <a:gd name="connsiteX39" fmla="*/ 363999 w 5784158"/>
              <a:gd name="connsiteY39" fmla="*/ 2979885 h 6362700"/>
              <a:gd name="connsiteX40" fmla="*/ 249428 w 5784158"/>
              <a:gd name="connsiteY40" fmla="*/ 3042277 h 6362700"/>
              <a:gd name="connsiteX41" fmla="*/ 192142 w 5784158"/>
              <a:gd name="connsiteY41" fmla="*/ 3104670 h 6362700"/>
              <a:gd name="connsiteX42" fmla="*/ 249428 w 5784158"/>
              <a:gd name="connsiteY42" fmla="*/ 3167063 h 6362700"/>
              <a:gd name="connsiteX43" fmla="*/ 249428 w 5784158"/>
              <a:gd name="connsiteY43" fmla="*/ 3291848 h 6362700"/>
              <a:gd name="connsiteX44" fmla="*/ 192142 w 5784158"/>
              <a:gd name="connsiteY44" fmla="*/ 3354241 h 6362700"/>
              <a:gd name="connsiteX45" fmla="*/ 192142 w 5784158"/>
              <a:gd name="connsiteY45" fmla="*/ 3479026 h 6362700"/>
              <a:gd name="connsiteX46" fmla="*/ 306714 w 5784158"/>
              <a:gd name="connsiteY46" fmla="*/ 3479026 h 6362700"/>
              <a:gd name="connsiteX47" fmla="*/ 421285 w 5784158"/>
              <a:gd name="connsiteY47" fmla="*/ 3603811 h 6362700"/>
              <a:gd name="connsiteX48" fmla="*/ 421285 w 5784158"/>
              <a:gd name="connsiteY48" fmla="*/ 3790989 h 6362700"/>
              <a:gd name="connsiteX49" fmla="*/ 478571 w 5784158"/>
              <a:gd name="connsiteY49" fmla="*/ 3853382 h 6362700"/>
              <a:gd name="connsiteX50" fmla="*/ 363999 w 5784158"/>
              <a:gd name="connsiteY50" fmla="*/ 3853382 h 6362700"/>
              <a:gd name="connsiteX51" fmla="*/ 306714 w 5784158"/>
              <a:gd name="connsiteY51" fmla="*/ 3915775 h 6362700"/>
              <a:gd name="connsiteX52" fmla="*/ 306714 w 5784158"/>
              <a:gd name="connsiteY52" fmla="*/ 4102953 h 6362700"/>
              <a:gd name="connsiteX53" fmla="*/ 363999 w 5784158"/>
              <a:gd name="connsiteY53" fmla="*/ 4165345 h 6362700"/>
              <a:gd name="connsiteX54" fmla="*/ 421285 w 5784158"/>
              <a:gd name="connsiteY54" fmla="*/ 4165345 h 6362700"/>
              <a:gd name="connsiteX55" fmla="*/ 535856 w 5784158"/>
              <a:gd name="connsiteY55" fmla="*/ 4227738 h 6362700"/>
              <a:gd name="connsiteX56" fmla="*/ 535856 w 5784158"/>
              <a:gd name="connsiteY56" fmla="*/ 4352523 h 6362700"/>
              <a:gd name="connsiteX57" fmla="*/ 478571 w 5784158"/>
              <a:gd name="connsiteY57" fmla="*/ 4414916 h 6362700"/>
              <a:gd name="connsiteX58" fmla="*/ 478571 w 5784158"/>
              <a:gd name="connsiteY58" fmla="*/ 4477309 h 6362700"/>
              <a:gd name="connsiteX59" fmla="*/ 535856 w 5784158"/>
              <a:gd name="connsiteY59" fmla="*/ 4477309 h 6362700"/>
              <a:gd name="connsiteX60" fmla="*/ 535856 w 5784158"/>
              <a:gd name="connsiteY60" fmla="*/ 4726879 h 6362700"/>
              <a:gd name="connsiteX61" fmla="*/ 764999 w 5784158"/>
              <a:gd name="connsiteY61" fmla="*/ 4726879 h 6362700"/>
              <a:gd name="connsiteX62" fmla="*/ 764999 w 5784158"/>
              <a:gd name="connsiteY62" fmla="*/ 4789272 h 6362700"/>
              <a:gd name="connsiteX63" fmla="*/ 879571 w 5784158"/>
              <a:gd name="connsiteY63" fmla="*/ 4789272 h 6362700"/>
              <a:gd name="connsiteX64" fmla="*/ 994142 w 5784158"/>
              <a:gd name="connsiteY64" fmla="*/ 4726879 h 6362700"/>
              <a:gd name="connsiteX65" fmla="*/ 1108713 w 5784158"/>
              <a:gd name="connsiteY65" fmla="*/ 4726879 h 6362700"/>
              <a:gd name="connsiteX66" fmla="*/ 1108713 w 5784158"/>
              <a:gd name="connsiteY66" fmla="*/ 4789272 h 6362700"/>
              <a:gd name="connsiteX67" fmla="*/ 1337856 w 5784158"/>
              <a:gd name="connsiteY67" fmla="*/ 4789272 h 6362700"/>
              <a:gd name="connsiteX68" fmla="*/ 1509713 w 5784158"/>
              <a:gd name="connsiteY68" fmla="*/ 4851665 h 6362700"/>
              <a:gd name="connsiteX69" fmla="*/ 1452428 w 5784158"/>
              <a:gd name="connsiteY69" fmla="*/ 4976450 h 6362700"/>
              <a:gd name="connsiteX70" fmla="*/ 1280571 w 5784158"/>
              <a:gd name="connsiteY70" fmla="*/ 5163628 h 6362700"/>
              <a:gd name="connsiteX71" fmla="*/ 1280571 w 5784158"/>
              <a:gd name="connsiteY71" fmla="*/ 5288413 h 6362700"/>
              <a:gd name="connsiteX72" fmla="*/ 1223285 w 5784158"/>
              <a:gd name="connsiteY72" fmla="*/ 5413199 h 6362700"/>
              <a:gd name="connsiteX73" fmla="*/ 1165999 w 5784158"/>
              <a:gd name="connsiteY73" fmla="*/ 5475591 h 6362700"/>
              <a:gd name="connsiteX74" fmla="*/ 1108713 w 5784158"/>
              <a:gd name="connsiteY74" fmla="*/ 5600377 h 6362700"/>
              <a:gd name="connsiteX75" fmla="*/ 1108713 w 5784158"/>
              <a:gd name="connsiteY75" fmla="*/ 6037125 h 6362700"/>
              <a:gd name="connsiteX76" fmla="*/ 1452428 w 5784158"/>
              <a:gd name="connsiteY76" fmla="*/ 6037125 h 6362700"/>
              <a:gd name="connsiteX77" fmla="*/ 1624285 w 5784158"/>
              <a:gd name="connsiteY77" fmla="*/ 5974733 h 6362700"/>
              <a:gd name="connsiteX78" fmla="*/ 1624285 w 5784158"/>
              <a:gd name="connsiteY78" fmla="*/ 5849947 h 6362700"/>
              <a:gd name="connsiteX79" fmla="*/ 1681570 w 5784158"/>
              <a:gd name="connsiteY79" fmla="*/ 5787555 h 6362700"/>
              <a:gd name="connsiteX80" fmla="*/ 1738856 w 5784158"/>
              <a:gd name="connsiteY80" fmla="*/ 5787555 h 6362700"/>
              <a:gd name="connsiteX81" fmla="*/ 1853428 w 5784158"/>
              <a:gd name="connsiteY81" fmla="*/ 5849947 h 6362700"/>
              <a:gd name="connsiteX82" fmla="*/ 1910713 w 5784158"/>
              <a:gd name="connsiteY82" fmla="*/ 5912340 h 6362700"/>
              <a:gd name="connsiteX83" fmla="*/ 2025285 w 5784158"/>
              <a:gd name="connsiteY83" fmla="*/ 5912340 h 6362700"/>
              <a:gd name="connsiteX84" fmla="*/ 2197142 w 5784158"/>
              <a:gd name="connsiteY84" fmla="*/ 5974733 h 6362700"/>
              <a:gd name="connsiteX85" fmla="*/ 2254427 w 5784158"/>
              <a:gd name="connsiteY85" fmla="*/ 6099518 h 6362700"/>
              <a:gd name="connsiteX86" fmla="*/ 2598141 w 5784158"/>
              <a:gd name="connsiteY86" fmla="*/ 6099518 h 6362700"/>
              <a:gd name="connsiteX87" fmla="*/ 2655427 w 5784158"/>
              <a:gd name="connsiteY87" fmla="*/ 6161911 h 6362700"/>
              <a:gd name="connsiteX88" fmla="*/ 2655427 w 5784158"/>
              <a:gd name="connsiteY88" fmla="*/ 6224303 h 6362700"/>
              <a:gd name="connsiteX89" fmla="*/ 2769999 w 5784158"/>
              <a:gd name="connsiteY89" fmla="*/ 6224303 h 6362700"/>
              <a:gd name="connsiteX90" fmla="*/ 2827284 w 5784158"/>
              <a:gd name="connsiteY90" fmla="*/ 6161911 h 6362700"/>
              <a:gd name="connsiteX91" fmla="*/ 2827284 w 5784158"/>
              <a:gd name="connsiteY91" fmla="*/ 6037125 h 6362700"/>
              <a:gd name="connsiteX92" fmla="*/ 2999141 w 5784158"/>
              <a:gd name="connsiteY92" fmla="*/ 6037125 h 6362700"/>
              <a:gd name="connsiteX93" fmla="*/ 3170999 w 5784158"/>
              <a:gd name="connsiteY93" fmla="*/ 6224303 h 6362700"/>
              <a:gd name="connsiteX94" fmla="*/ 3342855 w 5784158"/>
              <a:gd name="connsiteY94" fmla="*/ 6224303 h 6362700"/>
              <a:gd name="connsiteX95" fmla="*/ 3400141 w 5784158"/>
              <a:gd name="connsiteY95" fmla="*/ 6161911 h 6362700"/>
              <a:gd name="connsiteX96" fmla="*/ 3571999 w 5784158"/>
              <a:gd name="connsiteY96" fmla="*/ 6037125 h 6362700"/>
              <a:gd name="connsiteX97" fmla="*/ 3743855 w 5784158"/>
              <a:gd name="connsiteY97" fmla="*/ 6037125 h 6362700"/>
              <a:gd name="connsiteX98" fmla="*/ 3915713 w 5784158"/>
              <a:gd name="connsiteY98" fmla="*/ 5912340 h 6362700"/>
              <a:gd name="connsiteX99" fmla="*/ 4030284 w 5784158"/>
              <a:gd name="connsiteY99" fmla="*/ 5974733 h 6362700"/>
              <a:gd name="connsiteX100" fmla="*/ 4202141 w 5784158"/>
              <a:gd name="connsiteY100" fmla="*/ 6037125 h 6362700"/>
              <a:gd name="connsiteX101" fmla="*/ 4316713 w 5784158"/>
              <a:gd name="connsiteY101" fmla="*/ 6161911 h 6362700"/>
              <a:gd name="connsiteX102" fmla="*/ 4373998 w 5784158"/>
              <a:gd name="connsiteY102" fmla="*/ 6161911 h 6362700"/>
              <a:gd name="connsiteX103" fmla="*/ 4373998 w 5784158"/>
              <a:gd name="connsiteY103" fmla="*/ 5725162 h 6362700"/>
              <a:gd name="connsiteX104" fmla="*/ 4259427 w 5784158"/>
              <a:gd name="connsiteY104" fmla="*/ 5725162 h 6362700"/>
              <a:gd name="connsiteX105" fmla="*/ 4259427 w 5784158"/>
              <a:gd name="connsiteY105" fmla="*/ 5662769 h 6362700"/>
              <a:gd name="connsiteX106" fmla="*/ 4316713 w 5784158"/>
              <a:gd name="connsiteY106" fmla="*/ 5600377 h 6362700"/>
              <a:gd name="connsiteX107" fmla="*/ 4316713 w 5784158"/>
              <a:gd name="connsiteY107" fmla="*/ 5537984 h 6362700"/>
              <a:gd name="connsiteX108" fmla="*/ 4373998 w 5784158"/>
              <a:gd name="connsiteY108" fmla="*/ 5475591 h 6362700"/>
              <a:gd name="connsiteX109" fmla="*/ 4545855 w 5784158"/>
              <a:gd name="connsiteY109" fmla="*/ 5475591 h 6362700"/>
              <a:gd name="connsiteX110" fmla="*/ 4603141 w 5784158"/>
              <a:gd name="connsiteY110" fmla="*/ 5537984 h 6362700"/>
              <a:gd name="connsiteX111" fmla="*/ 4660427 w 5784158"/>
              <a:gd name="connsiteY111" fmla="*/ 5537984 h 6362700"/>
              <a:gd name="connsiteX112" fmla="*/ 4660427 w 5784158"/>
              <a:gd name="connsiteY112" fmla="*/ 5350806 h 6362700"/>
              <a:gd name="connsiteX113" fmla="*/ 4603141 w 5784158"/>
              <a:gd name="connsiteY113" fmla="*/ 5226021 h 6362700"/>
              <a:gd name="connsiteX114" fmla="*/ 4774998 w 5784158"/>
              <a:gd name="connsiteY114" fmla="*/ 5226021 h 6362700"/>
              <a:gd name="connsiteX115" fmla="*/ 4832284 w 5784158"/>
              <a:gd name="connsiteY115" fmla="*/ 5038843 h 6362700"/>
              <a:gd name="connsiteX116" fmla="*/ 4832284 w 5784158"/>
              <a:gd name="connsiteY116" fmla="*/ 4914057 h 6362700"/>
              <a:gd name="connsiteX117" fmla="*/ 4774998 w 5784158"/>
              <a:gd name="connsiteY117" fmla="*/ 4914057 h 6362700"/>
              <a:gd name="connsiteX118" fmla="*/ 4717713 w 5784158"/>
              <a:gd name="connsiteY118" fmla="*/ 4851665 h 6362700"/>
              <a:gd name="connsiteX119" fmla="*/ 4603141 w 5784158"/>
              <a:gd name="connsiteY119" fmla="*/ 4851665 h 6362700"/>
              <a:gd name="connsiteX120" fmla="*/ 4545855 w 5784158"/>
              <a:gd name="connsiteY120" fmla="*/ 4726879 h 6362700"/>
              <a:gd name="connsiteX121" fmla="*/ 4488569 w 5784158"/>
              <a:gd name="connsiteY121" fmla="*/ 4726879 h 6362700"/>
              <a:gd name="connsiteX122" fmla="*/ 4431284 w 5784158"/>
              <a:gd name="connsiteY122" fmla="*/ 4602094 h 6362700"/>
              <a:gd name="connsiteX123" fmla="*/ 4316713 w 5784158"/>
              <a:gd name="connsiteY123" fmla="*/ 4602094 h 6362700"/>
              <a:gd name="connsiteX124" fmla="*/ 4202141 w 5784158"/>
              <a:gd name="connsiteY124" fmla="*/ 4539701 h 6362700"/>
              <a:gd name="connsiteX125" fmla="*/ 4202141 w 5784158"/>
              <a:gd name="connsiteY125" fmla="*/ 4477309 h 6362700"/>
              <a:gd name="connsiteX126" fmla="*/ 4144855 w 5784158"/>
              <a:gd name="connsiteY126" fmla="*/ 4477309 h 6362700"/>
              <a:gd name="connsiteX127" fmla="*/ 4087570 w 5784158"/>
              <a:gd name="connsiteY127" fmla="*/ 4352523 h 6362700"/>
              <a:gd name="connsiteX128" fmla="*/ 3972998 w 5784158"/>
              <a:gd name="connsiteY128" fmla="*/ 4227738 h 6362700"/>
              <a:gd name="connsiteX129" fmla="*/ 3972998 w 5784158"/>
              <a:gd name="connsiteY129" fmla="*/ 4165345 h 6362700"/>
              <a:gd name="connsiteX130" fmla="*/ 4030284 w 5784158"/>
              <a:gd name="connsiteY130" fmla="*/ 4165345 h 6362700"/>
              <a:gd name="connsiteX131" fmla="*/ 4087570 w 5784158"/>
              <a:gd name="connsiteY131" fmla="*/ 4102953 h 6362700"/>
              <a:gd name="connsiteX132" fmla="*/ 3972998 w 5784158"/>
              <a:gd name="connsiteY132" fmla="*/ 3978167 h 6362700"/>
              <a:gd name="connsiteX133" fmla="*/ 3915713 w 5784158"/>
              <a:gd name="connsiteY133" fmla="*/ 3978167 h 6362700"/>
              <a:gd name="connsiteX134" fmla="*/ 3858427 w 5784158"/>
              <a:gd name="connsiteY134" fmla="*/ 3915775 h 6362700"/>
              <a:gd name="connsiteX135" fmla="*/ 3858427 w 5784158"/>
              <a:gd name="connsiteY135" fmla="*/ 3790989 h 6362700"/>
              <a:gd name="connsiteX136" fmla="*/ 3915713 w 5784158"/>
              <a:gd name="connsiteY136" fmla="*/ 3790989 h 6362700"/>
              <a:gd name="connsiteX137" fmla="*/ 3915713 w 5784158"/>
              <a:gd name="connsiteY137" fmla="*/ 3853382 h 6362700"/>
              <a:gd name="connsiteX138" fmla="*/ 4030284 w 5784158"/>
              <a:gd name="connsiteY138" fmla="*/ 3853382 h 6362700"/>
              <a:gd name="connsiteX139" fmla="*/ 4030284 w 5784158"/>
              <a:gd name="connsiteY139" fmla="*/ 3790989 h 6362700"/>
              <a:gd name="connsiteX140" fmla="*/ 4144855 w 5784158"/>
              <a:gd name="connsiteY140" fmla="*/ 3790989 h 6362700"/>
              <a:gd name="connsiteX141" fmla="*/ 4144855 w 5784158"/>
              <a:gd name="connsiteY141" fmla="*/ 3728597 h 6362700"/>
              <a:gd name="connsiteX142" fmla="*/ 4202141 w 5784158"/>
              <a:gd name="connsiteY142" fmla="*/ 3666204 h 6362700"/>
              <a:gd name="connsiteX143" fmla="*/ 4259427 w 5784158"/>
              <a:gd name="connsiteY143" fmla="*/ 3666204 h 6362700"/>
              <a:gd name="connsiteX144" fmla="*/ 4373998 w 5784158"/>
              <a:gd name="connsiteY144" fmla="*/ 3728597 h 6362700"/>
              <a:gd name="connsiteX145" fmla="*/ 4488569 w 5784158"/>
              <a:gd name="connsiteY145" fmla="*/ 3603811 h 6362700"/>
              <a:gd name="connsiteX146" fmla="*/ 4660427 w 5784158"/>
              <a:gd name="connsiteY146" fmla="*/ 3541419 h 6362700"/>
              <a:gd name="connsiteX147" fmla="*/ 4660427 w 5784158"/>
              <a:gd name="connsiteY147" fmla="*/ 3479026 h 6362700"/>
              <a:gd name="connsiteX148" fmla="*/ 4889569 w 5784158"/>
              <a:gd name="connsiteY148" fmla="*/ 3479026 h 6362700"/>
              <a:gd name="connsiteX149" fmla="*/ 4889569 w 5784158"/>
              <a:gd name="connsiteY149" fmla="*/ 3416633 h 6362700"/>
              <a:gd name="connsiteX150" fmla="*/ 5061427 w 5784158"/>
              <a:gd name="connsiteY150" fmla="*/ 3416633 h 6362700"/>
              <a:gd name="connsiteX151" fmla="*/ 5061427 w 5784158"/>
              <a:gd name="connsiteY151" fmla="*/ 3354241 h 6362700"/>
              <a:gd name="connsiteX152" fmla="*/ 5118713 w 5784158"/>
              <a:gd name="connsiteY152" fmla="*/ 3291848 h 6362700"/>
              <a:gd name="connsiteX153" fmla="*/ 5175998 w 5784158"/>
              <a:gd name="connsiteY153" fmla="*/ 3291848 h 6362700"/>
              <a:gd name="connsiteX154" fmla="*/ 5233284 w 5784158"/>
              <a:gd name="connsiteY154" fmla="*/ 3229455 h 6362700"/>
              <a:gd name="connsiteX155" fmla="*/ 5347855 w 5784158"/>
              <a:gd name="connsiteY155" fmla="*/ 3354241 h 6362700"/>
              <a:gd name="connsiteX156" fmla="*/ 5462427 w 5784158"/>
              <a:gd name="connsiteY156" fmla="*/ 3354241 h 6362700"/>
              <a:gd name="connsiteX157" fmla="*/ 5519713 w 5784158"/>
              <a:gd name="connsiteY157" fmla="*/ 3229455 h 6362700"/>
              <a:gd name="connsiteX158" fmla="*/ 5519713 w 5784158"/>
              <a:gd name="connsiteY158" fmla="*/ 3167063 h 6362700"/>
              <a:gd name="connsiteX159" fmla="*/ 5576998 w 5784158"/>
              <a:gd name="connsiteY159" fmla="*/ 3104670 h 6362700"/>
              <a:gd name="connsiteX160" fmla="*/ 5576998 w 5784158"/>
              <a:gd name="connsiteY160" fmla="*/ 3042277 h 6362700"/>
              <a:gd name="connsiteX161" fmla="*/ 5462427 w 5784158"/>
              <a:gd name="connsiteY161" fmla="*/ 3042277 h 6362700"/>
              <a:gd name="connsiteX162" fmla="*/ 5519713 w 5784158"/>
              <a:gd name="connsiteY162" fmla="*/ 2979885 h 6362700"/>
              <a:gd name="connsiteX163" fmla="*/ 5519713 w 5784158"/>
              <a:gd name="connsiteY163" fmla="*/ 2855100 h 6362700"/>
              <a:gd name="connsiteX164" fmla="*/ 5462427 w 5784158"/>
              <a:gd name="connsiteY164" fmla="*/ 2855100 h 6362700"/>
              <a:gd name="connsiteX165" fmla="*/ 5405141 w 5784158"/>
              <a:gd name="connsiteY165" fmla="*/ 2917492 h 6362700"/>
              <a:gd name="connsiteX166" fmla="*/ 5405141 w 5784158"/>
              <a:gd name="connsiteY166" fmla="*/ 2730314 h 6362700"/>
              <a:gd name="connsiteX167" fmla="*/ 5347855 w 5784158"/>
              <a:gd name="connsiteY167" fmla="*/ 2667921 h 6362700"/>
              <a:gd name="connsiteX168" fmla="*/ 5290569 w 5784158"/>
              <a:gd name="connsiteY168" fmla="*/ 2667921 h 6362700"/>
              <a:gd name="connsiteX169" fmla="*/ 5233284 w 5784158"/>
              <a:gd name="connsiteY169" fmla="*/ 2605529 h 6362700"/>
              <a:gd name="connsiteX170" fmla="*/ 5233284 w 5784158"/>
              <a:gd name="connsiteY170" fmla="*/ 2543136 h 6362700"/>
              <a:gd name="connsiteX171" fmla="*/ 5347855 w 5784158"/>
              <a:gd name="connsiteY171" fmla="*/ 2480743 h 6362700"/>
              <a:gd name="connsiteX172" fmla="*/ 5405141 w 5784158"/>
              <a:gd name="connsiteY172" fmla="*/ 2418351 h 6362700"/>
              <a:gd name="connsiteX173" fmla="*/ 5347855 w 5784158"/>
              <a:gd name="connsiteY173" fmla="*/ 2355958 h 6362700"/>
              <a:gd name="connsiteX174" fmla="*/ 5290569 w 5784158"/>
              <a:gd name="connsiteY174" fmla="*/ 2355958 h 6362700"/>
              <a:gd name="connsiteX175" fmla="*/ 5347855 w 5784158"/>
              <a:gd name="connsiteY175" fmla="*/ 2293565 h 6362700"/>
              <a:gd name="connsiteX176" fmla="*/ 5347855 w 5784158"/>
              <a:gd name="connsiteY176" fmla="*/ 2231173 h 6362700"/>
              <a:gd name="connsiteX177" fmla="*/ 5233284 w 5784158"/>
              <a:gd name="connsiteY177" fmla="*/ 2231173 h 6362700"/>
              <a:gd name="connsiteX178" fmla="*/ 5233284 w 5784158"/>
              <a:gd name="connsiteY178" fmla="*/ 2106387 h 6362700"/>
              <a:gd name="connsiteX179" fmla="*/ 5290569 w 5784158"/>
              <a:gd name="connsiteY179" fmla="*/ 2106387 h 6362700"/>
              <a:gd name="connsiteX180" fmla="*/ 5290569 w 5784158"/>
              <a:gd name="connsiteY180" fmla="*/ 1919209 h 6362700"/>
              <a:gd name="connsiteX181" fmla="*/ 5175998 w 5784158"/>
              <a:gd name="connsiteY181" fmla="*/ 1919209 h 6362700"/>
              <a:gd name="connsiteX182" fmla="*/ 5118713 w 5784158"/>
              <a:gd name="connsiteY182" fmla="*/ 1856817 h 6362700"/>
              <a:gd name="connsiteX183" fmla="*/ 5061427 w 5784158"/>
              <a:gd name="connsiteY183" fmla="*/ 1856817 h 6362700"/>
              <a:gd name="connsiteX184" fmla="*/ 5004141 w 5784158"/>
              <a:gd name="connsiteY184" fmla="*/ 1794424 h 6362700"/>
              <a:gd name="connsiteX185" fmla="*/ 5004141 w 5784158"/>
              <a:gd name="connsiteY185" fmla="*/ 1669639 h 6362700"/>
              <a:gd name="connsiteX186" fmla="*/ 5061427 w 5784158"/>
              <a:gd name="connsiteY186" fmla="*/ 1669639 h 6362700"/>
              <a:gd name="connsiteX187" fmla="*/ 5175998 w 5784158"/>
              <a:gd name="connsiteY187" fmla="*/ 1544853 h 6362700"/>
              <a:gd name="connsiteX188" fmla="*/ 5175998 w 5784158"/>
              <a:gd name="connsiteY188" fmla="*/ 1357675 h 6362700"/>
              <a:gd name="connsiteX189" fmla="*/ 5118713 w 5784158"/>
              <a:gd name="connsiteY189" fmla="*/ 1295283 h 6362700"/>
              <a:gd name="connsiteX190" fmla="*/ 5061427 w 5784158"/>
              <a:gd name="connsiteY190" fmla="*/ 1295283 h 6362700"/>
              <a:gd name="connsiteX191" fmla="*/ 5061427 w 5784158"/>
              <a:gd name="connsiteY191" fmla="*/ 1108105 h 6362700"/>
              <a:gd name="connsiteX192" fmla="*/ 5004141 w 5784158"/>
              <a:gd name="connsiteY192" fmla="*/ 1045712 h 6362700"/>
              <a:gd name="connsiteX193" fmla="*/ 4832284 w 5784158"/>
              <a:gd name="connsiteY193" fmla="*/ 983319 h 6362700"/>
              <a:gd name="connsiteX194" fmla="*/ 4832284 w 5784158"/>
              <a:gd name="connsiteY194" fmla="*/ 920927 h 6362700"/>
              <a:gd name="connsiteX195" fmla="*/ 4774998 w 5784158"/>
              <a:gd name="connsiteY195" fmla="*/ 796141 h 6362700"/>
              <a:gd name="connsiteX196" fmla="*/ 4717713 w 5784158"/>
              <a:gd name="connsiteY196" fmla="*/ 733749 h 6362700"/>
              <a:gd name="connsiteX197" fmla="*/ 4545855 w 5784158"/>
              <a:gd name="connsiteY197" fmla="*/ 733749 h 6362700"/>
              <a:gd name="connsiteX198" fmla="*/ 4488569 w 5784158"/>
              <a:gd name="connsiteY198" fmla="*/ 671356 h 6362700"/>
              <a:gd name="connsiteX199" fmla="*/ 4431284 w 5784158"/>
              <a:gd name="connsiteY199" fmla="*/ 671356 h 6362700"/>
              <a:gd name="connsiteX200" fmla="*/ 4373998 w 5784158"/>
              <a:gd name="connsiteY200" fmla="*/ 608963 h 6362700"/>
              <a:gd name="connsiteX201" fmla="*/ 4259427 w 5784158"/>
              <a:gd name="connsiteY201" fmla="*/ 608963 h 6362700"/>
              <a:gd name="connsiteX202" fmla="*/ 4202141 w 5784158"/>
              <a:gd name="connsiteY202" fmla="*/ 546571 h 6362700"/>
              <a:gd name="connsiteX203" fmla="*/ 3972998 w 5784158"/>
              <a:gd name="connsiteY203" fmla="*/ 546571 h 6362700"/>
              <a:gd name="connsiteX204" fmla="*/ 3858427 w 5784158"/>
              <a:gd name="connsiteY204" fmla="*/ 671356 h 6362700"/>
              <a:gd name="connsiteX205" fmla="*/ 3457427 w 5784158"/>
              <a:gd name="connsiteY205" fmla="*/ 671356 h 6362700"/>
              <a:gd name="connsiteX206" fmla="*/ 3457427 w 5784158"/>
              <a:gd name="connsiteY206" fmla="*/ 858534 h 6362700"/>
              <a:gd name="connsiteX207" fmla="*/ 3056427 w 5784158"/>
              <a:gd name="connsiteY207" fmla="*/ 858534 h 6362700"/>
              <a:gd name="connsiteX208" fmla="*/ 3056427 w 5784158"/>
              <a:gd name="connsiteY208" fmla="*/ 733749 h 6362700"/>
              <a:gd name="connsiteX209" fmla="*/ 3170999 w 5784158"/>
              <a:gd name="connsiteY209" fmla="*/ 608963 h 6362700"/>
              <a:gd name="connsiteX210" fmla="*/ 3170999 w 5784158"/>
              <a:gd name="connsiteY210" fmla="*/ 546571 h 6362700"/>
              <a:gd name="connsiteX211" fmla="*/ 3228284 w 5784158"/>
              <a:gd name="connsiteY211" fmla="*/ 421785 h 6362700"/>
              <a:gd name="connsiteX212" fmla="*/ 2999141 w 5784158"/>
              <a:gd name="connsiteY212" fmla="*/ 546571 h 6362700"/>
              <a:gd name="connsiteX213" fmla="*/ 2598141 w 5784158"/>
              <a:gd name="connsiteY213" fmla="*/ 484178 h 6362700"/>
              <a:gd name="connsiteX214" fmla="*/ 2540856 w 5784158"/>
              <a:gd name="connsiteY214" fmla="*/ 421785 h 6362700"/>
              <a:gd name="connsiteX215" fmla="*/ 2540856 w 5784158"/>
              <a:gd name="connsiteY215" fmla="*/ 297000 h 6362700"/>
              <a:gd name="connsiteX216" fmla="*/ 2483570 w 5784158"/>
              <a:gd name="connsiteY216" fmla="*/ 172215 h 6362700"/>
              <a:gd name="connsiteX217" fmla="*/ 2426285 w 5784158"/>
              <a:gd name="connsiteY217" fmla="*/ 172215 h 6362700"/>
              <a:gd name="connsiteX218" fmla="*/ 2426285 w 5784158"/>
              <a:gd name="connsiteY218" fmla="*/ 234607 h 6362700"/>
              <a:gd name="connsiteX219" fmla="*/ 2368999 w 5784158"/>
              <a:gd name="connsiteY219" fmla="*/ 172215 h 6362700"/>
              <a:gd name="connsiteX220" fmla="*/ 2139856 w 5784158"/>
              <a:gd name="connsiteY220" fmla="*/ 172215 h 6362700"/>
              <a:gd name="connsiteX221" fmla="*/ 2082570 w 5784158"/>
              <a:gd name="connsiteY221" fmla="*/ 109822 h 6362700"/>
              <a:gd name="connsiteX222" fmla="*/ 0 w 5784158"/>
              <a:gd name="connsiteY222" fmla="*/ 0 h 6362700"/>
              <a:gd name="connsiteX223" fmla="*/ 5784158 w 5784158"/>
              <a:gd name="connsiteY223" fmla="*/ 0 h 6362700"/>
              <a:gd name="connsiteX224" fmla="*/ 5784158 w 5784158"/>
              <a:gd name="connsiteY224" fmla="*/ 6362700 h 6362700"/>
              <a:gd name="connsiteX225" fmla="*/ 0 w 5784158"/>
              <a:gd name="connsiteY225" fmla="*/ 6362700 h 636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5784158" h="6362700">
                <a:moveTo>
                  <a:pt x="1796142" y="109822"/>
                </a:moveTo>
                <a:lnTo>
                  <a:pt x="2025285" y="484178"/>
                </a:lnTo>
                <a:lnTo>
                  <a:pt x="1910713" y="608963"/>
                </a:lnTo>
                <a:lnTo>
                  <a:pt x="2082570" y="858534"/>
                </a:lnTo>
                <a:lnTo>
                  <a:pt x="2254427" y="1045712"/>
                </a:lnTo>
                <a:lnTo>
                  <a:pt x="1967999" y="920927"/>
                </a:lnTo>
                <a:lnTo>
                  <a:pt x="1738856" y="983319"/>
                </a:lnTo>
                <a:lnTo>
                  <a:pt x="1738856" y="1232890"/>
                </a:lnTo>
                <a:lnTo>
                  <a:pt x="1452428" y="1232890"/>
                </a:lnTo>
                <a:lnTo>
                  <a:pt x="1395142" y="1108105"/>
                </a:lnTo>
                <a:lnTo>
                  <a:pt x="994142" y="1108105"/>
                </a:lnTo>
                <a:lnTo>
                  <a:pt x="994142" y="1420068"/>
                </a:lnTo>
                <a:lnTo>
                  <a:pt x="1051428" y="1420068"/>
                </a:lnTo>
                <a:lnTo>
                  <a:pt x="994142" y="1482461"/>
                </a:lnTo>
                <a:lnTo>
                  <a:pt x="1051428" y="1607246"/>
                </a:lnTo>
                <a:lnTo>
                  <a:pt x="936856" y="1669639"/>
                </a:lnTo>
                <a:lnTo>
                  <a:pt x="879571" y="1669639"/>
                </a:lnTo>
                <a:lnTo>
                  <a:pt x="879571" y="1856817"/>
                </a:lnTo>
                <a:lnTo>
                  <a:pt x="936856" y="1919209"/>
                </a:lnTo>
                <a:lnTo>
                  <a:pt x="822285" y="1919209"/>
                </a:lnTo>
                <a:lnTo>
                  <a:pt x="707714" y="1981602"/>
                </a:lnTo>
                <a:lnTo>
                  <a:pt x="650428" y="1981602"/>
                </a:lnTo>
                <a:lnTo>
                  <a:pt x="650428" y="2043995"/>
                </a:lnTo>
                <a:lnTo>
                  <a:pt x="707714" y="2106387"/>
                </a:lnTo>
                <a:lnTo>
                  <a:pt x="764999" y="2106387"/>
                </a:lnTo>
                <a:lnTo>
                  <a:pt x="879571" y="2231173"/>
                </a:lnTo>
                <a:lnTo>
                  <a:pt x="879571" y="2293565"/>
                </a:lnTo>
                <a:lnTo>
                  <a:pt x="822285" y="2293565"/>
                </a:lnTo>
                <a:lnTo>
                  <a:pt x="764999" y="2355958"/>
                </a:lnTo>
                <a:lnTo>
                  <a:pt x="707714" y="2480743"/>
                </a:lnTo>
                <a:lnTo>
                  <a:pt x="650428" y="2480743"/>
                </a:lnTo>
                <a:lnTo>
                  <a:pt x="593142" y="2543136"/>
                </a:lnTo>
                <a:lnTo>
                  <a:pt x="593142" y="2605529"/>
                </a:lnTo>
                <a:lnTo>
                  <a:pt x="363999" y="2605529"/>
                </a:lnTo>
                <a:lnTo>
                  <a:pt x="306714" y="2543136"/>
                </a:lnTo>
                <a:lnTo>
                  <a:pt x="249428" y="2543136"/>
                </a:lnTo>
                <a:lnTo>
                  <a:pt x="306714" y="2792707"/>
                </a:lnTo>
                <a:lnTo>
                  <a:pt x="306714" y="2855100"/>
                </a:lnTo>
                <a:lnTo>
                  <a:pt x="363999" y="2917492"/>
                </a:lnTo>
                <a:lnTo>
                  <a:pt x="363999" y="2979885"/>
                </a:lnTo>
                <a:lnTo>
                  <a:pt x="249428" y="3042277"/>
                </a:lnTo>
                <a:lnTo>
                  <a:pt x="192142" y="3104670"/>
                </a:lnTo>
                <a:lnTo>
                  <a:pt x="249428" y="3167063"/>
                </a:lnTo>
                <a:lnTo>
                  <a:pt x="249428" y="3291848"/>
                </a:lnTo>
                <a:lnTo>
                  <a:pt x="192142" y="3354241"/>
                </a:lnTo>
                <a:lnTo>
                  <a:pt x="192142" y="3479026"/>
                </a:lnTo>
                <a:lnTo>
                  <a:pt x="306714" y="3479026"/>
                </a:lnTo>
                <a:lnTo>
                  <a:pt x="421285" y="3603811"/>
                </a:lnTo>
                <a:lnTo>
                  <a:pt x="421285" y="3790989"/>
                </a:lnTo>
                <a:lnTo>
                  <a:pt x="478571" y="3853382"/>
                </a:lnTo>
                <a:lnTo>
                  <a:pt x="363999" y="3853382"/>
                </a:lnTo>
                <a:lnTo>
                  <a:pt x="306714" y="3915775"/>
                </a:lnTo>
                <a:lnTo>
                  <a:pt x="306714" y="4102953"/>
                </a:lnTo>
                <a:lnTo>
                  <a:pt x="363999" y="4165345"/>
                </a:lnTo>
                <a:lnTo>
                  <a:pt x="421285" y="4165345"/>
                </a:lnTo>
                <a:lnTo>
                  <a:pt x="535856" y="4227738"/>
                </a:lnTo>
                <a:lnTo>
                  <a:pt x="535856" y="4352523"/>
                </a:lnTo>
                <a:lnTo>
                  <a:pt x="478571" y="4414916"/>
                </a:lnTo>
                <a:lnTo>
                  <a:pt x="478571" y="4477309"/>
                </a:lnTo>
                <a:lnTo>
                  <a:pt x="535856" y="4477309"/>
                </a:lnTo>
                <a:lnTo>
                  <a:pt x="535856" y="4726879"/>
                </a:lnTo>
                <a:lnTo>
                  <a:pt x="764999" y="4726879"/>
                </a:lnTo>
                <a:lnTo>
                  <a:pt x="764999" y="4789272"/>
                </a:lnTo>
                <a:lnTo>
                  <a:pt x="879571" y="4789272"/>
                </a:lnTo>
                <a:lnTo>
                  <a:pt x="994142" y="4726879"/>
                </a:lnTo>
                <a:lnTo>
                  <a:pt x="1108713" y="4726879"/>
                </a:lnTo>
                <a:lnTo>
                  <a:pt x="1108713" y="4789272"/>
                </a:lnTo>
                <a:lnTo>
                  <a:pt x="1337856" y="4789272"/>
                </a:lnTo>
                <a:lnTo>
                  <a:pt x="1509713" y="4851665"/>
                </a:lnTo>
                <a:lnTo>
                  <a:pt x="1452428" y="4976450"/>
                </a:lnTo>
                <a:lnTo>
                  <a:pt x="1280571" y="5163628"/>
                </a:lnTo>
                <a:lnTo>
                  <a:pt x="1280571" y="5288413"/>
                </a:lnTo>
                <a:lnTo>
                  <a:pt x="1223285" y="5413199"/>
                </a:lnTo>
                <a:lnTo>
                  <a:pt x="1165999" y="5475591"/>
                </a:lnTo>
                <a:lnTo>
                  <a:pt x="1108713" y="5600377"/>
                </a:lnTo>
                <a:lnTo>
                  <a:pt x="1108713" y="6037125"/>
                </a:lnTo>
                <a:lnTo>
                  <a:pt x="1452428" y="6037125"/>
                </a:lnTo>
                <a:lnTo>
                  <a:pt x="1624285" y="5974733"/>
                </a:lnTo>
                <a:lnTo>
                  <a:pt x="1624285" y="5849947"/>
                </a:lnTo>
                <a:lnTo>
                  <a:pt x="1681570" y="5787555"/>
                </a:lnTo>
                <a:lnTo>
                  <a:pt x="1738856" y="5787555"/>
                </a:lnTo>
                <a:lnTo>
                  <a:pt x="1853428" y="5849947"/>
                </a:lnTo>
                <a:lnTo>
                  <a:pt x="1910713" y="5912340"/>
                </a:lnTo>
                <a:lnTo>
                  <a:pt x="2025285" y="5912340"/>
                </a:lnTo>
                <a:lnTo>
                  <a:pt x="2197142" y="5974733"/>
                </a:lnTo>
                <a:lnTo>
                  <a:pt x="2254427" y="6099518"/>
                </a:lnTo>
                <a:lnTo>
                  <a:pt x="2598141" y="6099518"/>
                </a:lnTo>
                <a:lnTo>
                  <a:pt x="2655427" y="6161911"/>
                </a:lnTo>
                <a:lnTo>
                  <a:pt x="2655427" y="6224303"/>
                </a:lnTo>
                <a:lnTo>
                  <a:pt x="2769999" y="6224303"/>
                </a:lnTo>
                <a:lnTo>
                  <a:pt x="2827284" y="6161911"/>
                </a:lnTo>
                <a:lnTo>
                  <a:pt x="2827284" y="6037125"/>
                </a:lnTo>
                <a:lnTo>
                  <a:pt x="2999141" y="6037125"/>
                </a:lnTo>
                <a:lnTo>
                  <a:pt x="3170999" y="6224303"/>
                </a:lnTo>
                <a:lnTo>
                  <a:pt x="3342855" y="6224303"/>
                </a:lnTo>
                <a:lnTo>
                  <a:pt x="3400141" y="6161911"/>
                </a:lnTo>
                <a:lnTo>
                  <a:pt x="3571999" y="6037125"/>
                </a:lnTo>
                <a:lnTo>
                  <a:pt x="3743855" y="6037125"/>
                </a:lnTo>
                <a:lnTo>
                  <a:pt x="3915713" y="5912340"/>
                </a:lnTo>
                <a:lnTo>
                  <a:pt x="4030284" y="5974733"/>
                </a:lnTo>
                <a:lnTo>
                  <a:pt x="4202141" y="6037125"/>
                </a:lnTo>
                <a:lnTo>
                  <a:pt x="4316713" y="6161911"/>
                </a:lnTo>
                <a:lnTo>
                  <a:pt x="4373998" y="6161911"/>
                </a:lnTo>
                <a:lnTo>
                  <a:pt x="4373998" y="5725162"/>
                </a:lnTo>
                <a:lnTo>
                  <a:pt x="4259427" y="5725162"/>
                </a:lnTo>
                <a:lnTo>
                  <a:pt x="4259427" y="5662769"/>
                </a:lnTo>
                <a:lnTo>
                  <a:pt x="4316713" y="5600377"/>
                </a:lnTo>
                <a:lnTo>
                  <a:pt x="4316713" y="5537984"/>
                </a:lnTo>
                <a:lnTo>
                  <a:pt x="4373998" y="5475591"/>
                </a:lnTo>
                <a:lnTo>
                  <a:pt x="4545855" y="5475591"/>
                </a:lnTo>
                <a:lnTo>
                  <a:pt x="4603141" y="5537984"/>
                </a:lnTo>
                <a:lnTo>
                  <a:pt x="4660427" y="5537984"/>
                </a:lnTo>
                <a:lnTo>
                  <a:pt x="4660427" y="5350806"/>
                </a:lnTo>
                <a:lnTo>
                  <a:pt x="4603141" y="5226021"/>
                </a:lnTo>
                <a:lnTo>
                  <a:pt x="4774998" y="5226021"/>
                </a:lnTo>
                <a:lnTo>
                  <a:pt x="4832284" y="5038843"/>
                </a:lnTo>
                <a:lnTo>
                  <a:pt x="4832284" y="4914057"/>
                </a:lnTo>
                <a:lnTo>
                  <a:pt x="4774998" y="4914057"/>
                </a:lnTo>
                <a:lnTo>
                  <a:pt x="4717713" y="4851665"/>
                </a:lnTo>
                <a:lnTo>
                  <a:pt x="4603141" y="4851665"/>
                </a:lnTo>
                <a:lnTo>
                  <a:pt x="4545855" y="4726879"/>
                </a:lnTo>
                <a:lnTo>
                  <a:pt x="4488569" y="4726879"/>
                </a:lnTo>
                <a:lnTo>
                  <a:pt x="4431284" y="4602094"/>
                </a:lnTo>
                <a:lnTo>
                  <a:pt x="4316713" y="4602094"/>
                </a:lnTo>
                <a:lnTo>
                  <a:pt x="4202141" y="4539701"/>
                </a:lnTo>
                <a:lnTo>
                  <a:pt x="4202141" y="4477309"/>
                </a:lnTo>
                <a:lnTo>
                  <a:pt x="4144855" y="4477309"/>
                </a:lnTo>
                <a:lnTo>
                  <a:pt x="4087570" y="4352523"/>
                </a:lnTo>
                <a:lnTo>
                  <a:pt x="3972998" y="4227738"/>
                </a:lnTo>
                <a:lnTo>
                  <a:pt x="3972998" y="4165345"/>
                </a:lnTo>
                <a:lnTo>
                  <a:pt x="4030284" y="4165345"/>
                </a:lnTo>
                <a:lnTo>
                  <a:pt x="4087570" y="4102953"/>
                </a:lnTo>
                <a:lnTo>
                  <a:pt x="3972998" y="3978167"/>
                </a:lnTo>
                <a:lnTo>
                  <a:pt x="3915713" y="3978167"/>
                </a:lnTo>
                <a:lnTo>
                  <a:pt x="3858427" y="3915775"/>
                </a:lnTo>
                <a:lnTo>
                  <a:pt x="3858427" y="3790989"/>
                </a:lnTo>
                <a:lnTo>
                  <a:pt x="3915713" y="3790989"/>
                </a:lnTo>
                <a:lnTo>
                  <a:pt x="3915713" y="3853382"/>
                </a:lnTo>
                <a:lnTo>
                  <a:pt x="4030284" y="3853382"/>
                </a:lnTo>
                <a:lnTo>
                  <a:pt x="4030284" y="3790989"/>
                </a:lnTo>
                <a:lnTo>
                  <a:pt x="4144855" y="3790989"/>
                </a:lnTo>
                <a:lnTo>
                  <a:pt x="4144855" y="3728597"/>
                </a:lnTo>
                <a:lnTo>
                  <a:pt x="4202141" y="3666204"/>
                </a:lnTo>
                <a:lnTo>
                  <a:pt x="4259427" y="3666204"/>
                </a:lnTo>
                <a:lnTo>
                  <a:pt x="4373998" y="3728597"/>
                </a:lnTo>
                <a:lnTo>
                  <a:pt x="4488569" y="3603811"/>
                </a:lnTo>
                <a:lnTo>
                  <a:pt x="4660427" y="3541419"/>
                </a:lnTo>
                <a:lnTo>
                  <a:pt x="4660427" y="3479026"/>
                </a:lnTo>
                <a:lnTo>
                  <a:pt x="4889569" y="3479026"/>
                </a:lnTo>
                <a:lnTo>
                  <a:pt x="4889569" y="3416633"/>
                </a:lnTo>
                <a:lnTo>
                  <a:pt x="5061427" y="3416633"/>
                </a:lnTo>
                <a:lnTo>
                  <a:pt x="5061427" y="3354241"/>
                </a:lnTo>
                <a:lnTo>
                  <a:pt x="5118713" y="3291848"/>
                </a:lnTo>
                <a:lnTo>
                  <a:pt x="5175998" y="3291848"/>
                </a:lnTo>
                <a:lnTo>
                  <a:pt x="5233284" y="3229455"/>
                </a:lnTo>
                <a:lnTo>
                  <a:pt x="5347855" y="3354241"/>
                </a:lnTo>
                <a:lnTo>
                  <a:pt x="5462427" y="3354241"/>
                </a:lnTo>
                <a:lnTo>
                  <a:pt x="5519713" y="3229455"/>
                </a:lnTo>
                <a:lnTo>
                  <a:pt x="5519713" y="3167063"/>
                </a:lnTo>
                <a:lnTo>
                  <a:pt x="5576998" y="3104670"/>
                </a:lnTo>
                <a:lnTo>
                  <a:pt x="5576998" y="3042277"/>
                </a:lnTo>
                <a:lnTo>
                  <a:pt x="5462427" y="3042277"/>
                </a:lnTo>
                <a:lnTo>
                  <a:pt x="5519713" y="2979885"/>
                </a:lnTo>
                <a:lnTo>
                  <a:pt x="5519713" y="2855100"/>
                </a:lnTo>
                <a:lnTo>
                  <a:pt x="5462427" y="2855100"/>
                </a:lnTo>
                <a:lnTo>
                  <a:pt x="5405141" y="2917492"/>
                </a:lnTo>
                <a:lnTo>
                  <a:pt x="5405141" y="2730314"/>
                </a:lnTo>
                <a:lnTo>
                  <a:pt x="5347855" y="2667921"/>
                </a:lnTo>
                <a:lnTo>
                  <a:pt x="5290569" y="2667921"/>
                </a:lnTo>
                <a:lnTo>
                  <a:pt x="5233284" y="2605529"/>
                </a:lnTo>
                <a:lnTo>
                  <a:pt x="5233284" y="2543136"/>
                </a:lnTo>
                <a:lnTo>
                  <a:pt x="5347855" y="2480743"/>
                </a:lnTo>
                <a:lnTo>
                  <a:pt x="5405141" y="2418351"/>
                </a:lnTo>
                <a:lnTo>
                  <a:pt x="5347855" y="2355958"/>
                </a:lnTo>
                <a:lnTo>
                  <a:pt x="5290569" y="2355958"/>
                </a:lnTo>
                <a:lnTo>
                  <a:pt x="5347855" y="2293565"/>
                </a:lnTo>
                <a:lnTo>
                  <a:pt x="5347855" y="2231173"/>
                </a:lnTo>
                <a:lnTo>
                  <a:pt x="5233284" y="2231173"/>
                </a:lnTo>
                <a:lnTo>
                  <a:pt x="5233284" y="2106387"/>
                </a:lnTo>
                <a:lnTo>
                  <a:pt x="5290569" y="2106387"/>
                </a:lnTo>
                <a:lnTo>
                  <a:pt x="5290569" y="1919209"/>
                </a:lnTo>
                <a:lnTo>
                  <a:pt x="5175998" y="1919209"/>
                </a:lnTo>
                <a:lnTo>
                  <a:pt x="5118713" y="1856817"/>
                </a:lnTo>
                <a:lnTo>
                  <a:pt x="5061427" y="1856817"/>
                </a:lnTo>
                <a:lnTo>
                  <a:pt x="5004141" y="1794424"/>
                </a:lnTo>
                <a:lnTo>
                  <a:pt x="5004141" y="1669639"/>
                </a:lnTo>
                <a:lnTo>
                  <a:pt x="5061427" y="1669639"/>
                </a:lnTo>
                <a:lnTo>
                  <a:pt x="5175998" y="1544853"/>
                </a:lnTo>
                <a:lnTo>
                  <a:pt x="5175998" y="1357675"/>
                </a:lnTo>
                <a:lnTo>
                  <a:pt x="5118713" y="1295283"/>
                </a:lnTo>
                <a:lnTo>
                  <a:pt x="5061427" y="1295283"/>
                </a:lnTo>
                <a:lnTo>
                  <a:pt x="5061427" y="1108105"/>
                </a:lnTo>
                <a:lnTo>
                  <a:pt x="5004141" y="1045712"/>
                </a:lnTo>
                <a:lnTo>
                  <a:pt x="4832284" y="983319"/>
                </a:lnTo>
                <a:lnTo>
                  <a:pt x="4832284" y="920927"/>
                </a:lnTo>
                <a:lnTo>
                  <a:pt x="4774998" y="796141"/>
                </a:lnTo>
                <a:lnTo>
                  <a:pt x="4717713" y="733749"/>
                </a:lnTo>
                <a:lnTo>
                  <a:pt x="4545855" y="733749"/>
                </a:lnTo>
                <a:lnTo>
                  <a:pt x="4488569" y="671356"/>
                </a:lnTo>
                <a:lnTo>
                  <a:pt x="4431284" y="671356"/>
                </a:lnTo>
                <a:lnTo>
                  <a:pt x="4373998" y="608963"/>
                </a:lnTo>
                <a:lnTo>
                  <a:pt x="4259427" y="608963"/>
                </a:lnTo>
                <a:lnTo>
                  <a:pt x="4202141" y="546571"/>
                </a:lnTo>
                <a:lnTo>
                  <a:pt x="3972998" y="546571"/>
                </a:lnTo>
                <a:lnTo>
                  <a:pt x="3858427" y="671356"/>
                </a:lnTo>
                <a:lnTo>
                  <a:pt x="3457427" y="671356"/>
                </a:lnTo>
                <a:lnTo>
                  <a:pt x="3457427" y="858534"/>
                </a:lnTo>
                <a:lnTo>
                  <a:pt x="3056427" y="858534"/>
                </a:lnTo>
                <a:lnTo>
                  <a:pt x="3056427" y="733749"/>
                </a:lnTo>
                <a:lnTo>
                  <a:pt x="3170999" y="608963"/>
                </a:lnTo>
                <a:lnTo>
                  <a:pt x="3170999" y="546571"/>
                </a:lnTo>
                <a:lnTo>
                  <a:pt x="3228284" y="421785"/>
                </a:lnTo>
                <a:lnTo>
                  <a:pt x="2999141" y="546571"/>
                </a:lnTo>
                <a:lnTo>
                  <a:pt x="2598141" y="484178"/>
                </a:lnTo>
                <a:lnTo>
                  <a:pt x="2540856" y="421785"/>
                </a:lnTo>
                <a:lnTo>
                  <a:pt x="2540856" y="297000"/>
                </a:lnTo>
                <a:lnTo>
                  <a:pt x="2483570" y="172215"/>
                </a:lnTo>
                <a:lnTo>
                  <a:pt x="2426285" y="172215"/>
                </a:lnTo>
                <a:lnTo>
                  <a:pt x="2426285" y="234607"/>
                </a:lnTo>
                <a:lnTo>
                  <a:pt x="2368999" y="172215"/>
                </a:lnTo>
                <a:lnTo>
                  <a:pt x="2139856" y="172215"/>
                </a:lnTo>
                <a:lnTo>
                  <a:pt x="2082570" y="109822"/>
                </a:lnTo>
                <a:close/>
                <a:moveTo>
                  <a:pt x="0" y="0"/>
                </a:moveTo>
                <a:lnTo>
                  <a:pt x="5784158" y="0"/>
                </a:lnTo>
                <a:lnTo>
                  <a:pt x="5784158" y="6362700"/>
                </a:lnTo>
                <a:lnTo>
                  <a:pt x="0" y="6362700"/>
                </a:lnTo>
                <a:close/>
              </a:path>
            </a:pathLst>
          </a:custGeom>
          <a:solidFill>
            <a:schemeClr val="bg1"/>
          </a:solidFill>
          <a:ln w="7620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sp>
        <p:nvSpPr>
          <p:cNvPr id="9" name="Rectangle 8">
            <a:extLst>
              <a:ext uri="{FF2B5EF4-FFF2-40B4-BE49-F238E27FC236}">
                <a16:creationId xmlns:a16="http://schemas.microsoft.com/office/drawing/2014/main" id="{83821D53-999F-E4BE-F39C-40A731431226}"/>
              </a:ext>
            </a:extLst>
          </p:cNvPr>
          <p:cNvSpPr/>
          <p:nvPr userDrawn="1"/>
        </p:nvSpPr>
        <p:spPr>
          <a:xfrm>
            <a:off x="12014200" y="-172292"/>
            <a:ext cx="437403" cy="7147800"/>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sp>
        <p:nvSpPr>
          <p:cNvPr id="15" name="Rectangle 14">
            <a:extLst>
              <a:ext uri="{FF2B5EF4-FFF2-40B4-BE49-F238E27FC236}">
                <a16:creationId xmlns:a16="http://schemas.microsoft.com/office/drawing/2014/main" id="{CE4319A5-2D7C-0231-A9C9-196C2E656F64}"/>
              </a:ext>
            </a:extLst>
          </p:cNvPr>
          <p:cNvSpPr/>
          <p:nvPr userDrawn="1"/>
        </p:nvSpPr>
        <p:spPr>
          <a:xfrm rot="16200000">
            <a:off x="8716658" y="-3523459"/>
            <a:ext cx="163515" cy="6883400"/>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sp>
        <p:nvSpPr>
          <p:cNvPr id="19" name="Rectangle 18">
            <a:extLst>
              <a:ext uri="{FF2B5EF4-FFF2-40B4-BE49-F238E27FC236}">
                <a16:creationId xmlns:a16="http://schemas.microsoft.com/office/drawing/2014/main" id="{A847FB0A-AAF0-79F5-9D3A-5BFEF4499ACA}"/>
              </a:ext>
            </a:extLst>
          </p:cNvPr>
          <p:cNvSpPr/>
          <p:nvPr userDrawn="1"/>
        </p:nvSpPr>
        <p:spPr>
          <a:xfrm rot="16200000">
            <a:off x="8695076" y="3430465"/>
            <a:ext cx="179553" cy="6910531"/>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sp>
        <p:nvSpPr>
          <p:cNvPr id="7" name="Rectangle 6">
            <a:extLst>
              <a:ext uri="{FF2B5EF4-FFF2-40B4-BE49-F238E27FC236}">
                <a16:creationId xmlns:a16="http://schemas.microsoft.com/office/drawing/2014/main" id="{E8CF543B-7D7B-8A87-3EA8-704F81EB5FCD}"/>
              </a:ext>
            </a:extLst>
          </p:cNvPr>
          <p:cNvSpPr/>
          <p:nvPr userDrawn="1"/>
        </p:nvSpPr>
        <p:spPr>
          <a:xfrm>
            <a:off x="5329586" y="-110737"/>
            <a:ext cx="132764" cy="7040175"/>
          </a:xfrm>
          <a:prstGeom prst="rect">
            <a:avLst/>
          </a:prstGeom>
          <a:solidFill>
            <a:schemeClr val="bg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endParaRPr>
          </a:p>
        </p:txBody>
      </p:sp>
    </p:spTree>
    <p:extLst>
      <p:ext uri="{BB962C8B-B14F-4D97-AF65-F5344CB8AC3E}">
        <p14:creationId xmlns:p14="http://schemas.microsoft.com/office/powerpoint/2010/main" val="649819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5462507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525781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3835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408803"/>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396175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081230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054694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1755124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9492363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811686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0628665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408803"/>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408803"/>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396175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396175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160972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53581869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260570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8940519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14018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9364983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12492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7773184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938027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3068841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44941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58812601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rtl="0"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rtl="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3044760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66230949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244311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62142518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0880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0880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362126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09908965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54644"/>
            <a:ext cx="4412739" cy="1638197"/>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54644"/>
            <a:ext cx="4412739" cy="1638197"/>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5"/>
            <a:ext cx="4412739" cy="1638196"/>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5"/>
            <a:ext cx="4412739" cy="1638196"/>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0512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0512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296288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22560981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79457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794573"/>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44470"/>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44470"/>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7059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7059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rtl="0">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501474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5 regions - bar chart -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8569818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035234"/>
            <a:ext cx="3635233"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20743555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regions - comment - white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1878847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149530"/>
            <a:ext cx="3635233"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35134899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9092130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7" name="Text Placeholder 4">
            <a:extLst>
              <a:ext uri="{FF2B5EF4-FFF2-40B4-BE49-F238E27FC236}">
                <a16:creationId xmlns:a16="http://schemas.microsoft.com/office/drawing/2014/main" id="{3AEDFCF7-D380-4799-A922-137FF625D814}"/>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38565512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regions - no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781919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rtl="0">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30" name="Header 1">
            <a:extLst>
              <a:ext uri="{FF2B5EF4-FFF2-40B4-BE49-F238E27FC236}">
                <a16:creationId xmlns:a16="http://schemas.microsoft.com/office/drawing/2014/main" id="{46E0C9A3-F0A4-4B11-B190-BE85518AE9EE}"/>
              </a:ext>
            </a:extLst>
          </p:cNvPr>
          <p:cNvSpPr>
            <a:spLocks noGrp="1"/>
          </p:cNvSpPr>
          <p:nvPr>
            <p:ph type="body" sz="quarter" idx="55" hasCustomPrompt="1"/>
          </p:nvPr>
        </p:nvSpPr>
        <p:spPr>
          <a:xfrm>
            <a:off x="63253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32" name="Header 1">
            <a:extLst>
              <a:ext uri="{FF2B5EF4-FFF2-40B4-BE49-F238E27FC236}">
                <a16:creationId xmlns:a16="http://schemas.microsoft.com/office/drawing/2014/main" id="{C4F220CD-4FA8-42B2-BC6A-7E113A1E87F4}"/>
              </a:ext>
            </a:extLst>
          </p:cNvPr>
          <p:cNvSpPr>
            <a:spLocks noGrp="1"/>
          </p:cNvSpPr>
          <p:nvPr>
            <p:ph type="body" sz="quarter" idx="56" hasCustomPrompt="1"/>
          </p:nvPr>
        </p:nvSpPr>
        <p:spPr>
          <a:xfrm>
            <a:off x="380996"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33" name="Header 1">
            <a:extLst>
              <a:ext uri="{FF2B5EF4-FFF2-40B4-BE49-F238E27FC236}">
                <a16:creationId xmlns:a16="http://schemas.microsoft.com/office/drawing/2014/main" id="{9D9FE029-2E2C-4CA8-864E-5F92CB211DAF}"/>
              </a:ext>
            </a:extLst>
          </p:cNvPr>
          <p:cNvSpPr>
            <a:spLocks noGrp="1"/>
          </p:cNvSpPr>
          <p:nvPr>
            <p:ph type="body" sz="quarter" idx="57" hasCustomPrompt="1"/>
          </p:nvPr>
        </p:nvSpPr>
        <p:spPr>
          <a:xfrm>
            <a:off x="6325325"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30832558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189645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E999386E-A4BE-41B8-B323-366658A98FA7}"/>
              </a:ext>
            </a:extLst>
          </p:cNvPr>
          <p:cNvSpPr/>
          <p:nvPr/>
        </p:nvSpPr>
        <p:spPr>
          <a:xfrm>
            <a:off x="-3028" y="5509760"/>
            <a:ext cx="273478" cy="646241"/>
          </a:xfrm>
          <a:custGeom>
            <a:avLst/>
            <a:gdLst>
              <a:gd name="connsiteX0" fmla="*/ 0 w 273478"/>
              <a:gd name="connsiteY0" fmla="*/ 0 h 646241"/>
              <a:gd name="connsiteX1" fmla="*/ 11034 w 273478"/>
              <a:gd name="connsiteY1" fmla="*/ 1112 h 646241"/>
              <a:gd name="connsiteX2" fmla="*/ 273478 w 273478"/>
              <a:gd name="connsiteY2" fmla="*/ 323120 h 646241"/>
              <a:gd name="connsiteX3" fmla="*/ 11034 w 273478"/>
              <a:gd name="connsiteY3" fmla="*/ 645129 h 646241"/>
              <a:gd name="connsiteX4" fmla="*/ 0 w 273478"/>
              <a:gd name="connsiteY4" fmla="*/ 646241 h 64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78" h="646241">
                <a:moveTo>
                  <a:pt x="0" y="0"/>
                </a:moveTo>
                <a:lnTo>
                  <a:pt x="11034" y="1112"/>
                </a:lnTo>
                <a:cubicBezTo>
                  <a:pt x="160810" y="31761"/>
                  <a:pt x="273478" y="164283"/>
                  <a:pt x="273478" y="323120"/>
                </a:cubicBezTo>
                <a:cubicBezTo>
                  <a:pt x="273478" y="481957"/>
                  <a:pt x="160810" y="614480"/>
                  <a:pt x="11034" y="645129"/>
                </a:cubicBezTo>
                <a:lnTo>
                  <a:pt x="0" y="646241"/>
                </a:ln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tIns="90000" bIns="90000" rtlCol="0" anchor="ctr" anchorCtr="0">
            <a:noAutofit/>
          </a:bodyPr>
          <a:lstStyle/>
          <a:p>
            <a:pPr marL="285750" indent="-285750" algn="l"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rtl="0">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28" name="Confidential">
            <a:extLst>
              <a:ext uri="{FF2B5EF4-FFF2-40B4-BE49-F238E27FC236}">
                <a16:creationId xmlns:a16="http://schemas.microsoft.com/office/drawing/2014/main" id="{CA4BE958-1557-4F4B-AC25-7461D9D65387}"/>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395694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00550590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116340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2949017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rtl="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rtl="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Table of Content of the Report</a:t>
            </a:r>
          </a:p>
        </p:txBody>
      </p:sp>
    </p:spTree>
    <p:extLst>
      <p:ext uri="{BB962C8B-B14F-4D97-AF65-F5344CB8AC3E}">
        <p14:creationId xmlns:p14="http://schemas.microsoft.com/office/powerpoint/2010/main" val="39216464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699150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093702"/>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spTree>
    <p:extLst>
      <p:ext uri="{BB962C8B-B14F-4D97-AF65-F5344CB8AC3E}">
        <p14:creationId xmlns:p14="http://schemas.microsoft.com/office/powerpoint/2010/main" val="900996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0392219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2838102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47074270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rtl="0">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08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7268800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rtl="0">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26713290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479627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rtl="0">
              <a:lnSpc>
                <a:spcPct val="100000"/>
              </a:lnSpc>
              <a:spcBef>
                <a:spcPts val="6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5202693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extLst>
              <p:ext uri="{D42A27DB-BD31-4B8C-83A1-F6EECF244321}">
                <p14:modId xmlns:p14="http://schemas.microsoft.com/office/powerpoint/2010/main" val="564738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1421301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extLst>
              <p:ext uri="{D42A27DB-BD31-4B8C-83A1-F6EECF244321}">
                <p14:modId xmlns:p14="http://schemas.microsoft.com/office/powerpoint/2010/main" val="587832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183843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42493270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769441"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rtl="0">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a:t>Lato 34pt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rtl="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Tree>
    <p:extLst>
      <p:ext uri="{BB962C8B-B14F-4D97-AF65-F5344CB8AC3E}">
        <p14:creationId xmlns:p14="http://schemas.microsoft.com/office/powerpoint/2010/main" val="3541938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add client log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287354976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41B9B2B-AD9B-4C54-9056-21A1AC246198}"/>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769441"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rtl="0">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a:t>Lato 34pt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rtl="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20" name="Graphic 19">
            <a:extLst>
              <a:ext uri="{FF2B5EF4-FFF2-40B4-BE49-F238E27FC236}">
                <a16:creationId xmlns:a16="http://schemas.microsoft.com/office/drawing/2014/main" id="{F7835C38-364E-4B2E-9335-5D86F8C053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2"/>
            <a:ext cx="2053960" cy="479708"/>
          </a:xfrm>
          <a:prstGeom prst="rect">
            <a:avLst/>
          </a:prstGeom>
        </p:spPr>
      </p:pic>
    </p:spTree>
    <p:extLst>
      <p:ext uri="{BB962C8B-B14F-4D97-AF65-F5344CB8AC3E}">
        <p14:creationId xmlns:p14="http://schemas.microsoft.com/office/powerpoint/2010/main" val="25792989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4784182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rtl="0"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rtl="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2298753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73955342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0473778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319870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rtl="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rtl="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87381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4458029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310233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5577776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609753E2-8329-46F7-804D-D1DD09BED2F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7291487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5778608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609753E2-8329-46F7-804D-D1DD09BED2F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751249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134717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799041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3153642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407020"/>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407020"/>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1118382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75152534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7656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94974907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40702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40702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40702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755306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4962828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5642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5642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41141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41141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772589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57638185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561821"/>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4112195"/>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79003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8271019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065523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93864872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rtl="0">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9201268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1851377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rtl="0">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558090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5957383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rtl="0">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403172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extLst>
              <p:ext uri="{D42A27DB-BD31-4B8C-83A1-F6EECF244321}">
                <p14:modId xmlns:p14="http://schemas.microsoft.com/office/powerpoint/2010/main" val="804343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215444"/>
          </a:xfrm>
        </p:spPr>
        <p:txBody>
          <a:bodyPr/>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5494596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09043814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rtl="0">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rtl="0">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Confidential">
            <a:extLst>
              <a:ext uri="{FF2B5EF4-FFF2-40B4-BE49-F238E27FC236}">
                <a16:creationId xmlns:a16="http://schemas.microsoft.com/office/drawing/2014/main" id="{9A5A9F84-A329-4FF8-9CAE-6D721520C4B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76718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1915866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31105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34974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2127234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7917704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563785"/>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411415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036781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8913094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20146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032597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2242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4879414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0836099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5350783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564275"/>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566858"/>
            <a:ext cx="3962400"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4117232"/>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4117232"/>
            <a:ext cx="39624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088970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06402183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730357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9683989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rtl="0">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22916912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3976888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561821"/>
            <a:ext cx="11428799"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4112195"/>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395122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6810946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8911937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1749996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5199138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4022527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40702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40702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40702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56686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289498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563316"/>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563316"/>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4113213"/>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4113213"/>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251599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1836136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53302"/>
            <a:ext cx="908686" cy="2171700"/>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83219"/>
            <a:ext cx="4412739" cy="1741783"/>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83219"/>
            <a:ext cx="4412739" cy="1741783"/>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53302"/>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53302"/>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4"/>
            <a:ext cx="4412739" cy="1741783"/>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4"/>
            <a:ext cx="4412739" cy="1741783"/>
          </a:xfrm>
        </p:spPr>
        <p:txBody>
          <a:bodyPr>
            <a:no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53302"/>
            <a:ext cx="908686" cy="2171700"/>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14649"/>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14649"/>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171700"/>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171700"/>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1573167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1331189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823148"/>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823148"/>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73045"/>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73045"/>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119131"/>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99169"/>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119131"/>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99169"/>
            <a:ext cx="252000" cy="251670"/>
          </a:xfrm>
          <a:prstGeom prst="ellipse">
            <a:avLst/>
          </a:prstGeom>
          <a:solidFill>
            <a:schemeClr val="accent2"/>
          </a:solidFill>
          <a:ln w="15875" cmpd="sng">
            <a:noFill/>
          </a:ln>
        </p:spPr>
        <p:txBody>
          <a:bodyPr anchor="ctr" anchorCtr="0">
            <a:noAutofit/>
          </a:bodyPr>
          <a:lstStyle>
            <a:lvl1pPr algn="ctr" rtl="0">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rtl="0">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61310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52098055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54799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3559932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462f667e-9984-42c7-85dd-eeae68e64e89">
            <a:extLst>
              <a:ext uri="{FF2B5EF4-FFF2-40B4-BE49-F238E27FC236}">
                <a16:creationId xmlns:a16="http://schemas.microsoft.com/office/drawing/2014/main" id="{C33DE3E8-0595-4AE5-8F4D-0884013EC5C1}"/>
              </a:ext>
            </a:extLst>
          </p:cNvPr>
          <p:cNvSpPr/>
          <p:nvPr/>
        </p:nvSpPr>
        <p:spPr>
          <a:xfrm>
            <a:off x="-386922" y="5504193"/>
            <a:ext cx="657372" cy="657372"/>
          </a:xfrm>
          <a:prstGeom prst="ellipse">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rtl="0">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rtl="0">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a:t>
            </a:r>
            <a:r>
              <a:rPr lang="en-GB" err="1"/>
              <a:t>dolor</a:t>
            </a:r>
            <a:r>
              <a:rPr lang="en-GB"/>
              <a:t>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r>
              <a:rPr lang="en-GB" err="1"/>
              <a:t>Fusce</a:t>
            </a:r>
            <a:r>
              <a:rPr lang="en-GB"/>
              <a:t> </a:t>
            </a:r>
            <a:r>
              <a:rPr lang="en-GB" err="1"/>
              <a:t>posuere</a:t>
            </a:r>
            <a:r>
              <a:rPr lang="en-GB"/>
              <a:t>, magna </a:t>
            </a:r>
            <a:r>
              <a:rPr lang="en-GB" err="1"/>
              <a:t>sed</a:t>
            </a:r>
            <a:r>
              <a:rPr lang="en-GB"/>
              <a:t> pulvinar </a:t>
            </a:r>
            <a:r>
              <a:rPr lang="en-GB" err="1"/>
              <a:t>ultricies</a:t>
            </a:r>
            <a:r>
              <a:rPr lang="en-GB"/>
              <a:t>, </a:t>
            </a:r>
            <a:r>
              <a:rPr lang="en-GB" err="1"/>
              <a:t>purus</a:t>
            </a:r>
            <a:r>
              <a:rPr lang="en-GB"/>
              <a:t> </a:t>
            </a:r>
            <a:r>
              <a:rPr lang="en-GB" err="1"/>
              <a:t>lectus</a:t>
            </a:r>
            <a:r>
              <a:rPr lang="en-GB"/>
              <a:t> </a:t>
            </a:r>
            <a:r>
              <a:rPr lang="en-GB" err="1"/>
              <a:t>malesuada</a:t>
            </a:r>
            <a:r>
              <a:rPr lang="en-GB"/>
              <a:t> libero, sit </a:t>
            </a:r>
            <a:r>
              <a:rPr lang="en-GB" err="1"/>
              <a:t>amet</a:t>
            </a:r>
            <a:r>
              <a:rPr lang="en-GB"/>
              <a:t> </a:t>
            </a:r>
            <a:r>
              <a:rPr lang="en-GB" err="1"/>
              <a:t>commodo</a:t>
            </a:r>
            <a:r>
              <a:rPr lang="en-GB"/>
              <a:t> magna eros </a:t>
            </a:r>
            <a:r>
              <a:rPr lang="en-GB" err="1"/>
              <a:t>quis</a:t>
            </a:r>
            <a:r>
              <a:rPr lang="en-GB"/>
              <a:t> </a:t>
            </a:r>
            <a:r>
              <a:rPr lang="en-GB" err="1"/>
              <a:t>urna</a:t>
            </a:r>
            <a:r>
              <a:rPr lang="en-GB"/>
              <a:t>.</a:t>
            </a:r>
          </a:p>
        </p:txBody>
      </p:sp>
      <p:sp>
        <p:nvSpPr>
          <p:cNvPr id="28" name="Confidential">
            <a:extLst>
              <a:ext uri="{FF2B5EF4-FFF2-40B4-BE49-F238E27FC236}">
                <a16:creationId xmlns:a16="http://schemas.microsoft.com/office/drawing/2014/main" id="{CA4BE958-1557-4F4B-AC25-7461D9D65387}"/>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61041934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8343849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15369492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57200381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rtl="0">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spTree>
    <p:extLst>
      <p:ext uri="{BB962C8B-B14F-4D97-AF65-F5344CB8AC3E}">
        <p14:creationId xmlns:p14="http://schemas.microsoft.com/office/powerpoint/2010/main" val="31146735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2352360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rtl="0">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36307472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1920475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rtl="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rtl="0">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rtl="0">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rtl="0">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a:t>
            </a:r>
            <a:r>
              <a:rPr lang="en-GB" b="0" spc="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rtl="0">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err="1"/>
              <a:t>Publikation</a:t>
            </a:r>
            <a:endParaRPr lang="en-GB"/>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8999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819278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rtl="0">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rtl="0">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rtl="0">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12552070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44812061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rtl="0">
              <a:lnSpc>
                <a:spcPct val="100000"/>
              </a:lnSpc>
              <a:spcBef>
                <a:spcPts val="6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rtl="0">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rtl="0">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err="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32703719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extLst>
              <p:ext uri="{D42A27DB-BD31-4B8C-83A1-F6EECF244321}">
                <p14:modId xmlns:p14="http://schemas.microsoft.com/office/powerpoint/2010/main" val="2142415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244785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extLst>
              <p:ext uri="{D42A27DB-BD31-4B8C-83A1-F6EECF244321}">
                <p14:modId xmlns:p14="http://schemas.microsoft.com/office/powerpoint/2010/main" val="304651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rtl="0">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30512105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12640443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C5DF8E0-E56E-0BE1-DF27-5A7EE4417439}"/>
              </a:ext>
            </a:extLst>
          </p:cNvPr>
          <p:cNvPicPr>
            <a:picLocks noChangeAspect="1"/>
          </p:cNvPicPr>
          <p:nvPr userDrawn="1"/>
        </p:nvPicPr>
        <p:blipFill rotWithShape="1">
          <a:blip r:embed="rId7"/>
          <a:srcRect l="57" r="41195"/>
          <a:stretch/>
        </p:blipFill>
        <p:spPr>
          <a:xfrm>
            <a:off x="6148552" y="4040"/>
            <a:ext cx="6043448" cy="6858000"/>
          </a:xfrm>
          <a:prstGeom prst="rect">
            <a:avLst/>
          </a:prstGeom>
        </p:spPr>
      </p:pic>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rtl="0">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1421864"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rtl="0">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a:t>Lato 34pt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rtl="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71D3F1E6-FC24-4027-8703-DD054B62F84B}"/>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rtl="0">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4217588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32488294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0224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30224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0277565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6824715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rtl="0"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rtl="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3464901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49999977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rtl="0">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rtl="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rtl="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rt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30330612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756750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2039121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0425171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632895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9264402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604082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4644916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5175083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3270072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0224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302245"/>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666909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133112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404294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38120851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8762076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1022098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118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11862"/>
            <a:ext cx="5376000" cy="854080"/>
          </a:xfrm>
        </p:spPr>
        <p:txBody>
          <a:bodyPr>
            <a:spAutoFit/>
          </a:bodyPr>
          <a:lstStyle>
            <a:lvl1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rtl="0">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rtl="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rtl="0">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Click to edit Master title style</a:t>
            </a:r>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3961759"/>
            <a:ext cx="5376000" cy="369332"/>
          </a:xfrm>
        </p:spPr>
        <p:txBody>
          <a:bodyPr>
            <a:spAutoFit/>
          </a:bodyPr>
          <a:lstStyle>
            <a:lvl1pPr rtl="0">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Lato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rtl="0">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rtl="0">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639691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image" Target="../media/image2.png"/><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oleObject" Target="../embeddings/oleObject48.bin"/><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ags" Target="../tags/tag5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theme" Target="../theme/theme2.xml"/><Relationship Id="rId48" Type="http://schemas.openxmlformats.org/officeDocument/2006/relationships/image" Target="../media/image3.svg"/><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image" Target="../media/image1.emf"/><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tags" Target="../tags/tag97.xml"/><Relationship Id="rId50" Type="http://schemas.openxmlformats.org/officeDocument/2006/relationships/image" Target="../media/image1.emf"/><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oleObject" Target="../embeddings/oleObject91.bin"/><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52" Type="http://schemas.openxmlformats.org/officeDocument/2006/relationships/image" Target="../media/image3.svg"/><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tags" Target="../tags/tag98.xml"/><Relationship Id="rId8" Type="http://schemas.openxmlformats.org/officeDocument/2006/relationships/slideLayout" Target="../slideLayouts/slideLayout96.xml"/><Relationship Id="rId51" Type="http://schemas.openxmlformats.org/officeDocument/2006/relationships/image" Target="../media/image2.png"/><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theme" Target="../theme/theme3.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48"/>
            </p:custDataLst>
            <p:extLst>
              <p:ext uri="{D42A27DB-BD31-4B8C-83A1-F6EECF244321}">
                <p14:modId xmlns:p14="http://schemas.microsoft.com/office/powerpoint/2010/main" val="337252576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0" imgW="492" imgH="504" progId="TCLayout.ActiveDocument.1">
                  <p:embed/>
                </p:oleObj>
              </mc:Choice>
              <mc:Fallback>
                <p:oleObj name="think-cell Slide" r:id="rId50" imgW="492" imgH="504" progId="TCLayout.ActiveDocument.1">
                  <p:embed/>
                  <p:pic>
                    <p:nvPicPr>
                      <p:cNvPr id="16" name="Object 15" hidden="1"/>
                      <p:cNvPicPr/>
                      <p:nvPr/>
                    </p:nvPicPr>
                    <p:blipFill>
                      <a:blip r:embed="rId51"/>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680F9F-402E-4754-877B-923F01DAFB87}"/>
              </a:ext>
            </a:extLst>
          </p:cNvPr>
          <p:cNvSpPr/>
          <p:nvPr userDrawn="1">
            <p:custDataLst>
              <p:tags r:id="rId49"/>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22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GB"/>
              <a:t>Click to edit Master title style</a:t>
            </a:r>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854080"/>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303669" y="463173"/>
            <a:ext cx="1520032" cy="205004"/>
          </a:xfrm>
          <a:prstGeom prst="rect">
            <a:avLst/>
          </a:prstGeom>
        </p:spPr>
      </p:pic>
      <p:sp>
        <p:nvSpPr>
          <p:cNvPr id="4" name="TextBox 3">
            <a:extLst>
              <a:ext uri="{FF2B5EF4-FFF2-40B4-BE49-F238E27FC236}">
                <a16:creationId xmlns:a16="http://schemas.microsoft.com/office/drawing/2014/main" id="{CCBFCC18-C20E-4DA9-AA12-37C7045ECA95}"/>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rtl="0">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3905195804"/>
      </p:ext>
    </p:extLst>
  </p:cSld>
  <p:clrMap bg1="lt1" tx1="dk1" bg2="lt2" tx2="dk2" accent1="accent1" accent2="accent2" accent3="accent3" accent4="accent4" accent5="accent5" accent6="accent6" hlink="hlink" folHlink="folHlink"/>
  <p:sldLayoutIdLst>
    <p:sldLayoutId id="2147483750" r:id="rId1"/>
    <p:sldLayoutId id="2147483791" r:id="rId2"/>
    <p:sldLayoutId id="2147483780" r:id="rId3"/>
    <p:sldLayoutId id="2147483777" r:id="rId4"/>
    <p:sldLayoutId id="2147483754" r:id="rId5"/>
    <p:sldLayoutId id="2147483759" r:id="rId6"/>
    <p:sldLayoutId id="2147483742" r:id="rId7"/>
    <p:sldLayoutId id="2147483733" r:id="rId8"/>
    <p:sldLayoutId id="2147483782" r:id="rId9"/>
    <p:sldLayoutId id="2147483783" r:id="rId10"/>
    <p:sldLayoutId id="2147483784" r:id="rId11"/>
    <p:sldLayoutId id="2147483739" r:id="rId12"/>
    <p:sldLayoutId id="2147483769" r:id="rId13"/>
    <p:sldLayoutId id="2147483741" r:id="rId14"/>
    <p:sldLayoutId id="2147483735" r:id="rId15"/>
    <p:sldLayoutId id="2147483761" r:id="rId16"/>
    <p:sldLayoutId id="2147483772" r:id="rId17"/>
    <p:sldLayoutId id="2147483743" r:id="rId18"/>
    <p:sldLayoutId id="2147483767" r:id="rId19"/>
    <p:sldLayoutId id="2147483698" r:id="rId20"/>
    <p:sldLayoutId id="2147483740" r:id="rId21"/>
    <p:sldLayoutId id="2147483768" r:id="rId22"/>
    <p:sldLayoutId id="2147483737" r:id="rId23"/>
    <p:sldLayoutId id="2147483770" r:id="rId24"/>
    <p:sldLayoutId id="2147483745" r:id="rId25"/>
    <p:sldLayoutId id="2147483771" r:id="rId26"/>
    <p:sldLayoutId id="2147483764" r:id="rId27"/>
    <p:sldLayoutId id="2147483765" r:id="rId28"/>
    <p:sldLayoutId id="2147483785" r:id="rId29"/>
    <p:sldLayoutId id="2147483786" r:id="rId30"/>
    <p:sldLayoutId id="2147483766" r:id="rId31"/>
    <p:sldLayoutId id="2147483774" r:id="rId32"/>
    <p:sldLayoutId id="2147483775" r:id="rId33"/>
    <p:sldLayoutId id="2147483787" r:id="rId34"/>
    <p:sldLayoutId id="2147483788" r:id="rId35"/>
    <p:sldLayoutId id="2147483789" r:id="rId36"/>
    <p:sldLayoutId id="2147483790" r:id="rId37"/>
    <p:sldLayoutId id="2147483746" r:id="rId38"/>
    <p:sldLayoutId id="2147483757" r:id="rId39"/>
    <p:sldLayoutId id="2147483778" r:id="rId40"/>
    <p:sldLayoutId id="2147483760" r:id="rId41"/>
    <p:sldLayoutId id="2147483779" r:id="rId42"/>
    <p:sldLayoutId id="2147483751" r:id="rId43"/>
    <p:sldLayoutId id="2147483753" r:id="rId44"/>
    <p:sldLayoutId id="2147483727" r:id="rId45"/>
    <p:sldLayoutId id="2147483723" r:id="rId46"/>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userDrawn="1">
          <p15:clr>
            <a:srgbClr val="F26B43"/>
          </p15:clr>
        </p15:guide>
        <p15:guide id="2" pos="240">
          <p15:clr>
            <a:srgbClr val="F26B43"/>
          </p15:clr>
        </p15:guide>
        <p15:guide id="3" orient="horz" pos="799">
          <p15:clr>
            <a:srgbClr val="F26B43"/>
          </p15:clr>
        </p15:guide>
        <p15:guide id="4" pos="7448">
          <p15:clr>
            <a:srgbClr val="F26B43"/>
          </p15:clr>
        </p15:guide>
        <p15:guide id="5" orient="horz" pos="1071" userDrawn="1">
          <p15:clr>
            <a:srgbClr val="F26B43"/>
          </p15:clr>
        </p15:guide>
        <p15:guide id="6" pos="3624">
          <p15:clr>
            <a:srgbClr val="F26B43"/>
          </p15:clr>
        </p15:guide>
        <p15:guide id="7" pos="4056">
          <p15:clr>
            <a:srgbClr val="F26B43"/>
          </p15:clr>
        </p15:guide>
        <p15:guide id="8" orient="horz" pos="2500" userDrawn="1">
          <p15:clr>
            <a:srgbClr val="F26B43"/>
          </p15:clr>
        </p15:guide>
        <p15:guide id="9" orient="horz" pos="2115" userDrawn="1">
          <p15:clr>
            <a:srgbClr val="F26B43"/>
          </p15:clr>
        </p15:guide>
        <p15:guide id="10" orient="horz" pos="40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44"/>
            </p:custDataLst>
            <p:extLst>
              <p:ext uri="{D42A27DB-BD31-4B8C-83A1-F6EECF244321}">
                <p14:modId xmlns:p14="http://schemas.microsoft.com/office/powerpoint/2010/main" val="428572065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5" imgW="492" imgH="504" progId="TCLayout.ActiveDocument.1">
                  <p:embed/>
                </p:oleObj>
              </mc:Choice>
              <mc:Fallback>
                <p:oleObj name="think-cell Slide" r:id="rId45" imgW="492" imgH="504" progId="TCLayout.ActiveDocument.1">
                  <p:embed/>
                  <p:pic>
                    <p:nvPicPr>
                      <p:cNvPr id="16" name="Object 15" hidden="1"/>
                      <p:cNvPicPr/>
                      <p:nvPr/>
                    </p:nvPicPr>
                    <p:blipFill>
                      <a:blip r:embed="rId46"/>
                      <a:stretch>
                        <a:fillRect/>
                      </a:stretch>
                    </p:blipFill>
                    <p:spPr>
                      <a:xfrm>
                        <a:off x="2118" y="1589"/>
                        <a:ext cx="2116" cy="1587"/>
                      </a:xfrm>
                      <a:prstGeom prst="rect">
                        <a:avLst/>
                      </a:prstGeom>
                    </p:spPr>
                  </p:pic>
                </p:oleObj>
              </mc:Fallback>
            </mc:AlternateContent>
          </a:graphicData>
        </a:graphic>
      </p:graphicFrame>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GB"/>
              <a:t>Click to edit Master title style</a:t>
            </a:r>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977191"/>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303669" y="463173"/>
            <a:ext cx="1520032" cy="205004"/>
          </a:xfrm>
          <a:prstGeom prst="rect">
            <a:avLst/>
          </a:prstGeom>
        </p:spPr>
      </p:pic>
    </p:spTree>
    <p:extLst>
      <p:ext uri="{BB962C8B-B14F-4D97-AF65-F5344CB8AC3E}">
        <p14:creationId xmlns:p14="http://schemas.microsoft.com/office/powerpoint/2010/main" val="148691302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4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4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4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1657316" indent="-285750" algn="l" defTabSz="685783" rtl="0" eaLnBrk="1" latinLnBrk="0" hangingPunct="1">
        <a:lnSpc>
          <a:spcPct val="90000"/>
        </a:lnSpc>
        <a:spcBef>
          <a:spcPts val="375"/>
        </a:spcBef>
        <a:buFontTx/>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44">
          <p15:clr>
            <a:srgbClr val="F26B43"/>
          </p15:clr>
        </p15:guide>
        <p15:guide id="2" pos="240">
          <p15:clr>
            <a:srgbClr val="F26B43"/>
          </p15:clr>
        </p15:guide>
        <p15:guide id="3" orient="horz" pos="799">
          <p15:clr>
            <a:srgbClr val="F26B43"/>
          </p15:clr>
        </p15:guide>
        <p15:guide id="4" pos="7448">
          <p15:clr>
            <a:srgbClr val="F26B43"/>
          </p15:clr>
        </p15:guide>
        <p15:guide id="5" orient="horz" pos="1071">
          <p15:clr>
            <a:srgbClr val="F26B43"/>
          </p15:clr>
        </p15:guide>
        <p15:guide id="6" pos="3624">
          <p15:clr>
            <a:srgbClr val="F26B43"/>
          </p15:clr>
        </p15:guide>
        <p15:guide id="7" pos="4056">
          <p15:clr>
            <a:srgbClr val="F26B43"/>
          </p15:clr>
        </p15:guide>
        <p15:guide id="8" orient="horz" pos="2591">
          <p15:clr>
            <a:srgbClr val="F26B43"/>
          </p15:clr>
        </p15:guide>
        <p15:guide id="9"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47"/>
            </p:custDataLst>
            <p:extLst>
              <p:ext uri="{D42A27DB-BD31-4B8C-83A1-F6EECF244321}">
                <p14:modId xmlns:p14="http://schemas.microsoft.com/office/powerpoint/2010/main" val="36457110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9" imgW="492" imgH="504" progId="TCLayout.ActiveDocument.1">
                  <p:embed/>
                </p:oleObj>
              </mc:Choice>
              <mc:Fallback>
                <p:oleObj name="think-cell Slide" r:id="rId49" imgW="492" imgH="504" progId="TCLayout.ActiveDocument.1">
                  <p:embed/>
                  <p:pic>
                    <p:nvPicPr>
                      <p:cNvPr id="16" name="Object 15" hidden="1"/>
                      <p:cNvPicPr/>
                      <p:nvPr/>
                    </p:nvPicPr>
                    <p:blipFill>
                      <a:blip r:embed="rId50"/>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680F9F-402E-4754-877B-923F01DAFB87}"/>
              </a:ext>
            </a:extLst>
          </p:cNvPr>
          <p:cNvSpPr/>
          <p:nvPr userDrawn="1">
            <p:custDataLst>
              <p:tags r:id="rId48"/>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rtl="0">
              <a:spcBef>
                <a:spcPts val="600"/>
              </a:spcBef>
            </a:pPr>
            <a:endParaRPr lang="en-GB" sz="22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rtl="0">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rtl="0">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GB"/>
              <a:t>Click to edit Master title style</a:t>
            </a:r>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854080"/>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303669" y="463173"/>
            <a:ext cx="1520032" cy="205004"/>
          </a:xfrm>
          <a:prstGeom prst="rect">
            <a:avLst/>
          </a:prstGeom>
        </p:spPr>
      </p:pic>
      <p:sp>
        <p:nvSpPr>
          <p:cNvPr id="4" name="TextBox 3">
            <a:extLst>
              <a:ext uri="{FF2B5EF4-FFF2-40B4-BE49-F238E27FC236}">
                <a16:creationId xmlns:a16="http://schemas.microsoft.com/office/drawing/2014/main" id="{CCBFCC18-C20E-4DA9-AA12-37C7045ECA95}"/>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rtl="0">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397083501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240">
          <p15:clr>
            <a:srgbClr val="F26B43"/>
          </p15:clr>
        </p15:guide>
        <p15:guide id="3" orient="horz" pos="799">
          <p15:clr>
            <a:srgbClr val="F26B43"/>
          </p15:clr>
        </p15:guide>
        <p15:guide id="4" pos="7448">
          <p15:clr>
            <a:srgbClr val="F26B43"/>
          </p15:clr>
        </p15:guide>
        <p15:guide id="5" orient="horz" pos="1071">
          <p15:clr>
            <a:srgbClr val="F26B43"/>
          </p15:clr>
        </p15:guide>
        <p15:guide id="6" pos="3624">
          <p15:clr>
            <a:srgbClr val="F26B43"/>
          </p15:clr>
        </p15:guide>
        <p15:guide id="7" pos="4056">
          <p15:clr>
            <a:srgbClr val="F26B43"/>
          </p15:clr>
        </p15:guide>
        <p15:guide id="8" orient="horz" pos="2500">
          <p15:clr>
            <a:srgbClr val="F26B43"/>
          </p15:clr>
        </p15:guide>
        <p15:guide id="9" orient="horz" pos="2115">
          <p15:clr>
            <a:srgbClr val="F26B43"/>
          </p15:clr>
        </p15:guide>
        <p15:guide id="10" orient="horz" pos="4065">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89.xml"/><Relationship Id="rId1" Type="http://schemas.openxmlformats.org/officeDocument/2006/relationships/tags" Target="../tags/tag145.xml"/><Relationship Id="rId6" Type="http://schemas.openxmlformats.org/officeDocument/2006/relationships/image" Target="../media/image11.jpeg"/><Relationship Id="rId5" Type="http://schemas.openxmlformats.org/officeDocument/2006/relationships/image" Target="../media/image8.emf"/><Relationship Id="rId4" Type="http://schemas.openxmlformats.org/officeDocument/2006/relationships/oleObject" Target="../embeddings/oleObject116.bin"/></Relationships>
</file>

<file path=ppt/slides/_rels/slide10.xml.rels><?xml version="1.0" encoding="UTF-8" standalone="yes"?>
<Relationships xmlns="http://schemas.openxmlformats.org/package/2006/relationships"><Relationship Id="rId13" Type="http://schemas.openxmlformats.org/officeDocument/2006/relationships/tags" Target="../tags/tag249.xml"/><Relationship Id="rId18" Type="http://schemas.openxmlformats.org/officeDocument/2006/relationships/tags" Target="../tags/tag254.xml"/><Relationship Id="rId26" Type="http://schemas.openxmlformats.org/officeDocument/2006/relationships/tags" Target="../tags/tag262.xml"/><Relationship Id="rId3" Type="http://schemas.openxmlformats.org/officeDocument/2006/relationships/tags" Target="../tags/tag239.xml"/><Relationship Id="rId21" Type="http://schemas.openxmlformats.org/officeDocument/2006/relationships/tags" Target="../tags/tag257.xml"/><Relationship Id="rId34" Type="http://schemas.openxmlformats.org/officeDocument/2006/relationships/image" Target="../media/image22.emf"/><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tags" Target="../tags/tag253.xml"/><Relationship Id="rId25" Type="http://schemas.openxmlformats.org/officeDocument/2006/relationships/tags" Target="../tags/tag261.xml"/><Relationship Id="rId33" Type="http://schemas.openxmlformats.org/officeDocument/2006/relationships/oleObject" Target="../embeddings/oleObject125.bin"/><Relationship Id="rId2" Type="http://schemas.openxmlformats.org/officeDocument/2006/relationships/tags" Target="../tags/tag238.xml"/><Relationship Id="rId16" Type="http://schemas.openxmlformats.org/officeDocument/2006/relationships/tags" Target="../tags/tag252.xml"/><Relationship Id="rId20" Type="http://schemas.openxmlformats.org/officeDocument/2006/relationships/tags" Target="../tags/tag256.xml"/><Relationship Id="rId29" Type="http://schemas.openxmlformats.org/officeDocument/2006/relationships/tags" Target="../tags/tag265.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tags" Target="../tags/tag247.xml"/><Relationship Id="rId24" Type="http://schemas.openxmlformats.org/officeDocument/2006/relationships/tags" Target="../tags/tag260.xml"/><Relationship Id="rId32" Type="http://schemas.microsoft.com/office/2018/10/relationships/comments" Target="../comments/modernComment_7FFFF949_270382B9.xml"/><Relationship Id="rId5" Type="http://schemas.openxmlformats.org/officeDocument/2006/relationships/tags" Target="../tags/tag241.xml"/><Relationship Id="rId15" Type="http://schemas.openxmlformats.org/officeDocument/2006/relationships/tags" Target="../tags/tag251.xml"/><Relationship Id="rId23" Type="http://schemas.openxmlformats.org/officeDocument/2006/relationships/tags" Target="../tags/tag259.xml"/><Relationship Id="rId28" Type="http://schemas.openxmlformats.org/officeDocument/2006/relationships/tags" Target="../tags/tag264.xml"/><Relationship Id="rId10" Type="http://schemas.openxmlformats.org/officeDocument/2006/relationships/tags" Target="../tags/tag246.xml"/><Relationship Id="rId19" Type="http://schemas.openxmlformats.org/officeDocument/2006/relationships/tags" Target="../tags/tag255.xml"/><Relationship Id="rId31" Type="http://schemas.openxmlformats.org/officeDocument/2006/relationships/notesSlide" Target="../notesSlides/notesSlide10.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 Id="rId22" Type="http://schemas.openxmlformats.org/officeDocument/2006/relationships/tags" Target="../tags/tag258.xml"/><Relationship Id="rId27" Type="http://schemas.openxmlformats.org/officeDocument/2006/relationships/tags" Target="../tags/tag263.xml"/><Relationship Id="rId30" Type="http://schemas.openxmlformats.org/officeDocument/2006/relationships/slideLayout" Target="../slideLayouts/slideLayout5.xml"/><Relationship Id="rId35" Type="http://schemas.openxmlformats.org/officeDocument/2006/relationships/chart" Target="../charts/chart7.xml"/><Relationship Id="rId8" Type="http://schemas.openxmlformats.org/officeDocument/2006/relationships/tags" Target="../tags/tag2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mailto:David.Olley@auroraer.com" TargetMode="External"/><Relationship Id="rId13" Type="http://schemas.openxmlformats.org/officeDocument/2006/relationships/image" Target="../media/image39.png"/><Relationship Id="rId3" Type="http://schemas.openxmlformats.org/officeDocument/2006/relationships/notesSlide" Target="../notesSlides/notesSlide11.xml"/><Relationship Id="rId7" Type="http://schemas.openxmlformats.org/officeDocument/2006/relationships/hyperlink" Target="mailto:Frederik.Beelitz@auroraer.com" TargetMode="External"/><Relationship Id="rId12" Type="http://schemas.openxmlformats.org/officeDocument/2006/relationships/image" Target="../media/image38.jpeg"/><Relationship Id="rId2" Type="http://schemas.openxmlformats.org/officeDocument/2006/relationships/slideLayout" Target="../slideLayouts/slideLayout8.xml"/><Relationship Id="rId1" Type="http://schemas.openxmlformats.org/officeDocument/2006/relationships/tags" Target="../tags/tag266.xml"/><Relationship Id="rId6" Type="http://schemas.openxmlformats.org/officeDocument/2006/relationships/image" Target="../media/image22.emf"/><Relationship Id="rId11" Type="http://schemas.openxmlformats.org/officeDocument/2006/relationships/image" Target="../media/image37.jpeg"/><Relationship Id="rId5" Type="http://schemas.openxmlformats.org/officeDocument/2006/relationships/oleObject" Target="../embeddings/oleObject126.bin"/><Relationship Id="rId15" Type="http://schemas.openxmlformats.org/officeDocument/2006/relationships/image" Target="../media/image40.jpeg"/><Relationship Id="rId10" Type="http://schemas.openxmlformats.org/officeDocument/2006/relationships/hyperlink" Target="mailto:Emma.Woodward@auroraer.com" TargetMode="External"/><Relationship Id="rId4" Type="http://schemas.microsoft.com/office/2018/10/relationships/comments" Target="../comments/modernComment_7FF64A7C_C0256144.xml"/><Relationship Id="rId9" Type="http://schemas.openxmlformats.org/officeDocument/2006/relationships/hyperlink" Target="mailto:Emma.Keisser@auroraer.com" TargetMode="External"/><Relationship Id="rId1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46.xml"/><Relationship Id="rId5" Type="http://schemas.openxmlformats.org/officeDocument/2006/relationships/image" Target="../media/image13.emf"/><Relationship Id="rId4" Type="http://schemas.openxmlformats.org/officeDocument/2006/relationships/oleObject" Target="../embeddings/oleObject117.bin"/></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notesSlide" Target="../notesSlides/notesSlide3.xml"/><Relationship Id="rId7" Type="http://schemas.openxmlformats.org/officeDocument/2006/relationships/slide" Target="slide3.xml"/><Relationship Id="rId2" Type="http://schemas.openxmlformats.org/officeDocument/2006/relationships/slideLayout" Target="../slideLayouts/slideLayout4.xml"/><Relationship Id="rId1" Type="http://schemas.openxmlformats.org/officeDocument/2006/relationships/tags" Target="../tags/tag147.xml"/><Relationship Id="rId6" Type="http://schemas.openxmlformats.org/officeDocument/2006/relationships/image" Target="../media/image14.emf"/><Relationship Id="rId5" Type="http://schemas.openxmlformats.org/officeDocument/2006/relationships/oleObject" Target="../embeddings/oleObject118.bin"/><Relationship Id="rId4" Type="http://schemas.microsoft.com/office/2018/10/relationships/comments" Target="../comments/modernComment_7FFFF596_D373A900.xml"/></Relationships>
</file>

<file path=ppt/slides/_rels/slide4.xml.rels><?xml version="1.0" encoding="UTF-8" standalone="yes"?>
<Relationships xmlns="http://schemas.openxmlformats.org/package/2006/relationships"><Relationship Id="rId8" Type="http://schemas.microsoft.com/office/2018/10/relationships/comments" Target="../comments/modernComment_7FFFF7CB_9A274BDF.xml"/><Relationship Id="rId3" Type="http://schemas.openxmlformats.org/officeDocument/2006/relationships/tags" Target="../tags/tag150.xml"/><Relationship Id="rId7" Type="http://schemas.openxmlformats.org/officeDocument/2006/relationships/notesSlide" Target="../notesSlides/notesSlide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5.xml"/><Relationship Id="rId5" Type="http://schemas.openxmlformats.org/officeDocument/2006/relationships/tags" Target="../tags/tag152.xml"/><Relationship Id="rId10" Type="http://schemas.openxmlformats.org/officeDocument/2006/relationships/image" Target="../media/image15.emf"/><Relationship Id="rId4" Type="http://schemas.openxmlformats.org/officeDocument/2006/relationships/tags" Target="../tags/tag151.xml"/><Relationship Id="rId9" Type="http://schemas.openxmlformats.org/officeDocument/2006/relationships/oleObject" Target="../embeddings/oleObject119.bin"/></Relationships>
</file>

<file path=ppt/slides/_rels/slide5.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notesSlide" Target="../notesSlides/notesSlide5.xml"/><Relationship Id="rId3" Type="http://schemas.openxmlformats.org/officeDocument/2006/relationships/tags" Target="../tags/tag155.xml"/><Relationship Id="rId21" Type="http://schemas.openxmlformats.org/officeDocument/2006/relationships/chart" Target="../charts/chart1.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slideLayout" Target="../slideLayouts/slideLayout19.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image" Target="../media/image8.emf"/><Relationship Id="rId1" Type="http://schemas.openxmlformats.org/officeDocument/2006/relationships/tags" Target="../tags/tag153.x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tags" Target="../tags/tag167.xml"/><Relationship Id="rId10" Type="http://schemas.openxmlformats.org/officeDocument/2006/relationships/tags" Target="../tags/tag162.xml"/><Relationship Id="rId19" Type="http://schemas.openxmlformats.org/officeDocument/2006/relationships/oleObject" Target="../embeddings/oleObject120.bin"/><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s>
</file>

<file path=ppt/slides/_rels/slide6.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slideLayout" Target="../slideLayouts/slideLayout20.xml"/><Relationship Id="rId3" Type="http://schemas.openxmlformats.org/officeDocument/2006/relationships/tags" Target="../tags/tag171.xml"/><Relationship Id="rId21" Type="http://schemas.openxmlformats.org/officeDocument/2006/relationships/image" Target="../media/image8.emf"/><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oleObject" Target="../embeddings/oleObject121.bin"/><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chart" Target="../charts/chart3.xml"/><Relationship Id="rId10" Type="http://schemas.openxmlformats.org/officeDocument/2006/relationships/tags" Target="../tags/tag178.xml"/><Relationship Id="rId19" Type="http://schemas.openxmlformats.org/officeDocument/2006/relationships/notesSlide" Target="../notesSlides/notesSlide6.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chart" Target="../charts/chart2.xml"/></Relationships>
</file>

<file path=ppt/slides/_rels/slide7.xml.rels><?xml version="1.0" encoding="UTF-8" standalone="yes"?>
<Relationships xmlns="http://schemas.openxmlformats.org/package/2006/relationships"><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image" Target="../media/image15.emf"/><Relationship Id="rId3" Type="http://schemas.openxmlformats.org/officeDocument/2006/relationships/tags" Target="../tags/tag188.xml"/><Relationship Id="rId21" Type="http://schemas.openxmlformats.org/officeDocument/2006/relationships/tags" Target="../tags/tag206.xml"/><Relationship Id="rId34" Type="http://schemas.openxmlformats.org/officeDocument/2006/relationships/chart" Target="../charts/chart5.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oleObject" Target="../embeddings/oleObject122.bin"/><Relationship Id="rId33" Type="http://schemas.openxmlformats.org/officeDocument/2006/relationships/chart" Target="../charts/chart4.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29" Type="http://schemas.openxmlformats.org/officeDocument/2006/relationships/image" Target="../media/image18.png"/><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microsoft.com/office/2018/10/relationships/comments" Target="../comments/modernComment_7FFFF881_83CE0840.xml"/><Relationship Id="rId32" Type="http://schemas.openxmlformats.org/officeDocument/2006/relationships/image" Target="../media/image21.svg"/><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notesSlide" Target="../notesSlides/notesSlide7.xml"/><Relationship Id="rId28" Type="http://schemas.openxmlformats.org/officeDocument/2006/relationships/image" Target="../media/image17.svg"/><Relationship Id="rId10" Type="http://schemas.openxmlformats.org/officeDocument/2006/relationships/tags" Target="../tags/tag195.xml"/><Relationship Id="rId19" Type="http://schemas.openxmlformats.org/officeDocument/2006/relationships/tags" Target="../tags/tag204.xml"/><Relationship Id="rId31" Type="http://schemas.openxmlformats.org/officeDocument/2006/relationships/image" Target="../media/image20.png"/><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slideLayout" Target="../slideLayouts/slideLayout19.xml"/><Relationship Id="rId27" Type="http://schemas.openxmlformats.org/officeDocument/2006/relationships/image" Target="../media/image16.png"/><Relationship Id="rId30" Type="http://schemas.openxmlformats.org/officeDocument/2006/relationships/image" Target="../media/image19.svg"/><Relationship Id="rId8" Type="http://schemas.openxmlformats.org/officeDocument/2006/relationships/tags" Target="../tags/tag193.xml"/></Relationships>
</file>

<file path=ppt/slides/_rels/slide8.xml.rels><?xml version="1.0" encoding="UTF-8" standalone="yes"?>
<Relationships xmlns="http://schemas.openxmlformats.org/package/2006/relationships"><Relationship Id="rId13" Type="http://schemas.openxmlformats.org/officeDocument/2006/relationships/tags" Target="../tags/tag219.xml"/><Relationship Id="rId18" Type="http://schemas.openxmlformats.org/officeDocument/2006/relationships/tags" Target="../tags/tag224.xml"/><Relationship Id="rId26" Type="http://schemas.openxmlformats.org/officeDocument/2006/relationships/tags" Target="../tags/tag232.xml"/><Relationship Id="rId3" Type="http://schemas.openxmlformats.org/officeDocument/2006/relationships/tags" Target="../tags/tag209.xml"/><Relationship Id="rId21" Type="http://schemas.openxmlformats.org/officeDocument/2006/relationships/tags" Target="../tags/tag227.xml"/><Relationship Id="rId34" Type="http://schemas.openxmlformats.org/officeDocument/2006/relationships/image" Target="../media/image22.emf"/><Relationship Id="rId7" Type="http://schemas.openxmlformats.org/officeDocument/2006/relationships/tags" Target="../tags/tag213.xml"/><Relationship Id="rId12" Type="http://schemas.openxmlformats.org/officeDocument/2006/relationships/tags" Target="../tags/tag218.xml"/><Relationship Id="rId17" Type="http://schemas.openxmlformats.org/officeDocument/2006/relationships/tags" Target="../tags/tag223.xml"/><Relationship Id="rId25" Type="http://schemas.openxmlformats.org/officeDocument/2006/relationships/tags" Target="../tags/tag231.xml"/><Relationship Id="rId33" Type="http://schemas.openxmlformats.org/officeDocument/2006/relationships/oleObject" Target="../embeddings/oleObject123.bin"/><Relationship Id="rId2" Type="http://schemas.openxmlformats.org/officeDocument/2006/relationships/tags" Target="../tags/tag208.xml"/><Relationship Id="rId16" Type="http://schemas.openxmlformats.org/officeDocument/2006/relationships/tags" Target="../tags/tag222.xml"/><Relationship Id="rId20" Type="http://schemas.openxmlformats.org/officeDocument/2006/relationships/tags" Target="../tags/tag226.xml"/><Relationship Id="rId29" Type="http://schemas.openxmlformats.org/officeDocument/2006/relationships/tags" Target="../tags/tag235.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24" Type="http://schemas.openxmlformats.org/officeDocument/2006/relationships/tags" Target="../tags/tag230.xml"/><Relationship Id="rId32" Type="http://schemas.microsoft.com/office/2018/10/relationships/comments" Target="../comments/modernComment_7FFFF8B5_C6831690.xml"/><Relationship Id="rId5" Type="http://schemas.openxmlformats.org/officeDocument/2006/relationships/tags" Target="../tags/tag211.xml"/><Relationship Id="rId15" Type="http://schemas.openxmlformats.org/officeDocument/2006/relationships/tags" Target="../tags/tag221.xml"/><Relationship Id="rId23" Type="http://schemas.openxmlformats.org/officeDocument/2006/relationships/tags" Target="../tags/tag229.xml"/><Relationship Id="rId28" Type="http://schemas.openxmlformats.org/officeDocument/2006/relationships/tags" Target="../tags/tag234.xml"/><Relationship Id="rId10" Type="http://schemas.openxmlformats.org/officeDocument/2006/relationships/tags" Target="../tags/tag216.xml"/><Relationship Id="rId19" Type="http://schemas.openxmlformats.org/officeDocument/2006/relationships/tags" Target="../tags/tag225.xml"/><Relationship Id="rId31" Type="http://schemas.openxmlformats.org/officeDocument/2006/relationships/notesSlide" Target="../notesSlides/notesSlide8.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tags" Target="../tags/tag220.xml"/><Relationship Id="rId22" Type="http://schemas.openxmlformats.org/officeDocument/2006/relationships/tags" Target="../tags/tag228.xml"/><Relationship Id="rId27" Type="http://schemas.openxmlformats.org/officeDocument/2006/relationships/tags" Target="../tags/tag233.xml"/><Relationship Id="rId30" Type="http://schemas.openxmlformats.org/officeDocument/2006/relationships/slideLayout" Target="../slideLayouts/slideLayout5.xml"/><Relationship Id="rId35" Type="http://schemas.openxmlformats.org/officeDocument/2006/relationships/chart" Target="../charts/chart6.xml"/><Relationship Id="rId8" Type="http://schemas.openxmlformats.org/officeDocument/2006/relationships/tags" Target="../tags/tag214.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notesSlide" Target="../notesSlides/notesSlide9.xm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slideLayout" Target="../slideLayouts/slideLayout8.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tags" Target="../tags/tag236.xml"/><Relationship Id="rId6" Type="http://schemas.openxmlformats.org/officeDocument/2006/relationships/image" Target="../media/image8.emf"/><Relationship Id="rId11" Type="http://schemas.openxmlformats.org/officeDocument/2006/relationships/image" Target="../media/image27.svg"/><Relationship Id="rId5" Type="http://schemas.openxmlformats.org/officeDocument/2006/relationships/oleObject" Target="../embeddings/oleObject124.bin"/><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5.svg"/><Relationship Id="rId4" Type="http://schemas.microsoft.com/office/2018/10/relationships/comments" Target="../comments/modernComment_7FFFF937_B1D48D3D.xml"/><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A319503-5C3E-4686-A9EF-64E203C93050}"/>
              </a:ext>
            </a:extLst>
          </p:cNvPr>
          <p:cNvGraphicFramePr>
            <a:graphicFrameLocks noChangeAspect="1"/>
          </p:cNvGraphicFramePr>
          <p:nvPr>
            <p:custDataLst>
              <p:tags r:id="rId1"/>
            </p:custDataLst>
            <p:extLst>
              <p:ext uri="{D42A27DB-BD31-4B8C-83A1-F6EECF244321}">
                <p14:modId xmlns:p14="http://schemas.microsoft.com/office/powerpoint/2010/main" val="2227798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3" name="Object 12" hidden="1">
                        <a:extLst>
                          <a:ext uri="{FF2B5EF4-FFF2-40B4-BE49-F238E27FC236}">
                            <a16:creationId xmlns:a16="http://schemas.microsoft.com/office/drawing/2014/main" id="{AA319503-5C3E-4686-A9EF-64E203C930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descr="A factory with many towers and lights&#10;&#10;Description automatically generated with medium confidence">
            <a:extLst>
              <a:ext uri="{FF2B5EF4-FFF2-40B4-BE49-F238E27FC236}">
                <a16:creationId xmlns:a16="http://schemas.microsoft.com/office/drawing/2014/main" id="{76B31EF6-B957-0523-005C-F25626D00755}"/>
              </a:ext>
            </a:extLst>
          </p:cNvPr>
          <p:cNvPicPr/>
          <p:nvPr/>
        </p:nvPicPr>
        <p:blipFill>
          <a:blip r:embed="rId6"/>
          <a:srcRect l="20374" t="24656" r="44260" b="240"/>
          <a:stretch/>
        </p:blipFill>
        <p:spPr>
          <a:xfrm>
            <a:off x="5549901" y="0"/>
            <a:ext cx="6642100" cy="6858000"/>
          </a:xfrm>
          <a:prstGeom prst="rect">
            <a:avLst/>
          </a:prstGeom>
        </p:spPr>
      </p:pic>
      <p:grpSp>
        <p:nvGrpSpPr>
          <p:cNvPr id="16" name="07c27c03-86d7-43f9-a4a8-0264cf953919">
            <a:extLst>
              <a:ext uri="{FF2B5EF4-FFF2-40B4-BE49-F238E27FC236}">
                <a16:creationId xmlns:a16="http://schemas.microsoft.com/office/drawing/2014/main" id="{0F5BE04C-B7E3-456D-BBA4-A83FCF361F89}"/>
              </a:ext>
            </a:extLst>
          </p:cNvPr>
          <p:cNvGrpSpPr/>
          <p:nvPr/>
        </p:nvGrpSpPr>
        <p:grpSpPr>
          <a:xfrm>
            <a:off x="0" y="0"/>
            <a:ext cx="12192000" cy="6858000"/>
            <a:chOff x="0" y="0"/>
            <a:chExt cx="12192000" cy="6858000"/>
          </a:xfrm>
        </p:grpSpPr>
        <p:sp>
          <p:nvSpPr>
            <p:cNvPr id="17" name="Freeform: Shape 16">
              <a:extLst>
                <a:ext uri="{FF2B5EF4-FFF2-40B4-BE49-F238E27FC236}">
                  <a16:creationId xmlns:a16="http://schemas.microsoft.com/office/drawing/2014/main" id="{3A486165-9BD3-4CC3-BF47-55195E283525}"/>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3EE5EACC-71D9-4F83-8CFE-D45732688538}"/>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4" name="Title 3">
            <a:extLst>
              <a:ext uri="{FF2B5EF4-FFF2-40B4-BE49-F238E27FC236}">
                <a16:creationId xmlns:a16="http://schemas.microsoft.com/office/drawing/2014/main" id="{51290D57-65F2-45D8-A0A3-7DF6A84E4373}"/>
              </a:ext>
            </a:extLst>
          </p:cNvPr>
          <p:cNvSpPr>
            <a:spLocks noGrp="1"/>
          </p:cNvSpPr>
          <p:nvPr>
            <p:ph type="ctrTitle"/>
          </p:nvPr>
        </p:nvSpPr>
        <p:spPr>
          <a:xfrm>
            <a:off x="403507" y="3461266"/>
            <a:ext cx="5485458" cy="1292662"/>
          </a:xfrm>
        </p:spPr>
        <p:txBody>
          <a:bodyPr vert="horz"/>
          <a:lstStyle/>
          <a:p>
            <a:r>
              <a:rPr lang="en-GB" sz="2800" dirty="0"/>
              <a:t>Navigating the e-fuel landscape: demand drivers, cost and willingness to pay</a:t>
            </a:r>
          </a:p>
        </p:txBody>
      </p:sp>
      <p:sp>
        <p:nvSpPr>
          <p:cNvPr id="5" name="Text Placeholder 4">
            <a:extLst>
              <a:ext uri="{FF2B5EF4-FFF2-40B4-BE49-F238E27FC236}">
                <a16:creationId xmlns:a16="http://schemas.microsoft.com/office/drawing/2014/main" id="{9A808181-BB29-4C88-A168-02EAB7002FEB}"/>
              </a:ext>
            </a:extLst>
          </p:cNvPr>
          <p:cNvSpPr>
            <a:spLocks noGrp="1"/>
          </p:cNvSpPr>
          <p:nvPr>
            <p:ph type="body" sz="quarter" idx="11"/>
          </p:nvPr>
        </p:nvSpPr>
        <p:spPr>
          <a:xfrm>
            <a:off x="391585" y="4892984"/>
            <a:ext cx="5158316" cy="595035"/>
          </a:xfrm>
        </p:spPr>
        <p:txBody>
          <a:bodyPr vert="horz" lIns="0" tIns="0" rIns="0" bIns="0" rtlCol="0" anchor="t">
            <a:spAutoFit/>
          </a:bodyPr>
          <a:lstStyle/>
          <a:p>
            <a:r>
              <a:rPr lang="en-GB" dirty="0">
                <a:ea typeface="Lato"/>
                <a:cs typeface="Lato"/>
              </a:rPr>
              <a:t>A Market Report by Aurora Energy Research</a:t>
            </a:r>
          </a:p>
          <a:p>
            <a:r>
              <a:rPr lang="en-GB" dirty="0">
                <a:ea typeface="Lato"/>
                <a:cs typeface="Lato"/>
              </a:rPr>
              <a:t>February 2025</a:t>
            </a:r>
          </a:p>
        </p:txBody>
      </p:sp>
      <p:pic>
        <p:nvPicPr>
          <p:cNvPr id="19" name="76b2c494-e833-47c5-ac9f-1f63996dd2f9">
            <a:extLst>
              <a:ext uri="{FF2B5EF4-FFF2-40B4-BE49-F238E27FC236}">
                <a16:creationId xmlns:a16="http://schemas.microsoft.com/office/drawing/2014/main" id="{F07AFB71-BC24-4CBE-81C9-51BE30AD5F0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7784" y="655041"/>
            <a:ext cx="2389716" cy="558125"/>
          </a:xfrm>
          <a:prstGeom prst="rect">
            <a:avLst/>
          </a:prstGeom>
        </p:spPr>
      </p:pic>
      <p:sp>
        <p:nvSpPr>
          <p:cNvPr id="2" name="AutoShape 2" descr="Onyx Power">
            <a:extLst>
              <a:ext uri="{FF2B5EF4-FFF2-40B4-BE49-F238E27FC236}">
                <a16:creationId xmlns:a16="http://schemas.microsoft.com/office/drawing/2014/main" id="{F16F8B68-113C-40B7-B1B5-5879D08BAE1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3481668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BDE9-14EC-254D-9AE4-1757D8AFA6A7}"/>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8583DAD-5BFD-C37C-6008-752675CB0522}"/>
              </a:ext>
            </a:extLst>
          </p:cNvPr>
          <p:cNvGraphicFramePr>
            <a:graphicFrameLocks noChangeAspect="1"/>
          </p:cNvGraphicFramePr>
          <p:nvPr>
            <p:custDataLst>
              <p:tags r:id="rId1"/>
            </p:custDataLst>
            <p:extLst>
              <p:ext uri="{D42A27DB-BD31-4B8C-83A1-F6EECF244321}">
                <p14:modId xmlns:p14="http://schemas.microsoft.com/office/powerpoint/2010/main" val="26228188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95" imgH="396" progId="TCLayout.ActiveDocument.1">
                  <p:embed/>
                </p:oleObj>
              </mc:Choice>
              <mc:Fallback>
                <p:oleObj name="think-cell Slide" r:id="rId33" imgW="395" imgH="396" progId="TCLayout.ActiveDocument.1">
                  <p:embed/>
                  <p:pic>
                    <p:nvPicPr>
                      <p:cNvPr id="6" name="think-cell data - do not delete" hidden="1">
                        <a:extLst>
                          <a:ext uri="{FF2B5EF4-FFF2-40B4-BE49-F238E27FC236}">
                            <a16:creationId xmlns:a16="http://schemas.microsoft.com/office/drawing/2014/main" id="{C8583DAD-5BFD-C37C-6008-752675CB052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3E337198-CB02-6DFE-DF1B-ED88B315C7E4}"/>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3" name="Title 2">
            <a:extLst>
              <a:ext uri="{FF2B5EF4-FFF2-40B4-BE49-F238E27FC236}">
                <a16:creationId xmlns:a16="http://schemas.microsoft.com/office/drawing/2014/main" id="{28DD3DF6-54F6-8D05-8F14-4810D68E683B}"/>
              </a:ext>
            </a:extLst>
          </p:cNvPr>
          <p:cNvSpPr>
            <a:spLocks noGrp="1"/>
          </p:cNvSpPr>
          <p:nvPr>
            <p:ph type="title"/>
          </p:nvPr>
        </p:nvSpPr>
        <p:spPr>
          <a:xfrm>
            <a:off x="381599" y="411856"/>
            <a:ext cx="8791898" cy="609398"/>
          </a:xfrm>
        </p:spPr>
        <p:txBody>
          <a:bodyPr vert="horz"/>
          <a:lstStyle/>
          <a:p>
            <a:r>
              <a:rPr lang="en-GB" sz="2400" dirty="0">
                <a:solidFill>
                  <a:schemeClr val="tx1"/>
                </a:solidFill>
              </a:rPr>
              <a:t>Bridging the gap between </a:t>
            </a:r>
            <a:r>
              <a:rPr lang="en-GB" sz="2400" dirty="0" err="1">
                <a:solidFill>
                  <a:schemeClr val="tx1"/>
                </a:solidFill>
              </a:rPr>
              <a:t>WtP</a:t>
            </a:r>
            <a:r>
              <a:rPr lang="en-GB" sz="2400" dirty="0">
                <a:solidFill>
                  <a:schemeClr val="tx1"/>
                </a:solidFill>
              </a:rPr>
              <a:t> and </a:t>
            </a:r>
            <a:r>
              <a:rPr lang="en-GB" sz="2400" dirty="0" err="1">
                <a:solidFill>
                  <a:schemeClr val="tx1"/>
                </a:solidFill>
              </a:rPr>
              <a:t>LCOe</a:t>
            </a:r>
            <a:r>
              <a:rPr lang="en-GB" sz="2400" dirty="0">
                <a:solidFill>
                  <a:schemeClr val="tx1"/>
                </a:solidFill>
              </a:rPr>
              <a:t>-fuel will require a combination of policy and regulatory push and pull factors</a:t>
            </a:r>
            <a:endParaRPr lang="en-GB" dirty="0"/>
          </a:p>
        </p:txBody>
      </p:sp>
      <p:sp>
        <p:nvSpPr>
          <p:cNvPr id="8" name="Text Placeholder 7">
            <a:extLst>
              <a:ext uri="{FF2B5EF4-FFF2-40B4-BE49-F238E27FC236}">
                <a16:creationId xmlns:a16="http://schemas.microsoft.com/office/drawing/2014/main" id="{EE9FBEE7-75A5-1873-CB3F-C1E28B1C0C3E}"/>
              </a:ext>
            </a:extLst>
          </p:cNvPr>
          <p:cNvSpPr>
            <a:spLocks noGrp="1"/>
          </p:cNvSpPr>
          <p:nvPr>
            <p:ph type="body" sz="quarter" idx="31"/>
          </p:nvPr>
        </p:nvSpPr>
        <p:spPr>
          <a:xfrm>
            <a:off x="381599" y="79401"/>
            <a:ext cx="2574423" cy="184666"/>
          </a:xfrm>
        </p:spPr>
        <p:txBody>
          <a:bodyPr/>
          <a:lstStyle/>
          <a:p>
            <a:r>
              <a:rPr lang="en-GB"/>
              <a:t>VII. Acceleration factors: push and pull</a:t>
            </a:r>
          </a:p>
        </p:txBody>
      </p:sp>
      <p:sp>
        <p:nvSpPr>
          <p:cNvPr id="16" name="TextBox 15">
            <a:extLst>
              <a:ext uri="{FF2B5EF4-FFF2-40B4-BE49-F238E27FC236}">
                <a16:creationId xmlns:a16="http://schemas.microsoft.com/office/drawing/2014/main" id="{B46D206C-E964-BCF0-D45D-3ECECFADB772}"/>
              </a:ext>
            </a:extLst>
          </p:cNvPr>
          <p:cNvSpPr txBox="1"/>
          <p:nvPr/>
        </p:nvSpPr>
        <p:spPr>
          <a:xfrm>
            <a:off x="381000" y="1263129"/>
            <a:ext cx="6705599" cy="369332"/>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200" b="1" u="sng" dirty="0"/>
              <a:t>Illustrative</a:t>
            </a:r>
            <a:r>
              <a:rPr lang="en-GB" sz="1200" b="1" dirty="0"/>
              <a:t> cost and WtP</a:t>
            </a:r>
            <a:r>
              <a:rPr lang="en-GB" sz="1200" b="1" baseline="30000" dirty="0"/>
              <a:t>1</a:t>
            </a:r>
            <a:r>
              <a:rPr lang="en-GB" sz="1200" b="1" dirty="0"/>
              <a:t> for RFNBO e-fuels</a:t>
            </a:r>
            <a:br>
              <a:rPr lang="en-GB" sz="1200" dirty="0"/>
            </a:br>
            <a:r>
              <a:rPr lang="en-GB" sz="1200" dirty="0">
                <a:solidFill>
                  <a:schemeClr val="accent5"/>
                </a:solidFill>
              </a:rPr>
              <a:t>€/kg (real 2023)</a:t>
            </a:r>
          </a:p>
        </p:txBody>
      </p:sp>
      <p:cxnSp>
        <p:nvCxnSpPr>
          <p:cNvPr id="2" name="Straight Connector 1">
            <a:extLst>
              <a:ext uri="{FF2B5EF4-FFF2-40B4-BE49-F238E27FC236}">
                <a16:creationId xmlns:a16="http://schemas.microsoft.com/office/drawing/2014/main" id="{C947883F-2767-5048-44CA-485887D80069}"/>
              </a:ext>
            </a:extLst>
          </p:cNvPr>
          <p:cNvCxnSpPr>
            <a:cxnSpLocks/>
          </p:cNvCxnSpPr>
          <p:nvPr>
            <p:custDataLst>
              <p:tags r:id="rId2"/>
            </p:custDataLst>
          </p:nvPr>
        </p:nvCxnSpPr>
        <p:spPr bwMode="auto">
          <a:xfrm>
            <a:off x="1376363" y="2909888"/>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7E2202B-AF44-A08A-8F06-130C42DA4678}"/>
              </a:ext>
            </a:extLst>
          </p:cNvPr>
          <p:cNvCxnSpPr>
            <a:cxnSpLocks/>
          </p:cNvCxnSpPr>
          <p:nvPr>
            <p:custDataLst>
              <p:tags r:id="rId3"/>
            </p:custDataLst>
          </p:nvPr>
        </p:nvCxnSpPr>
        <p:spPr bwMode="auto">
          <a:xfrm>
            <a:off x="2646363" y="2816225"/>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183D53E-7DC3-AF7D-D0AE-7E4581A7AF55}"/>
              </a:ext>
            </a:extLst>
          </p:cNvPr>
          <p:cNvCxnSpPr>
            <a:cxnSpLocks/>
          </p:cNvCxnSpPr>
          <p:nvPr>
            <p:custDataLst>
              <p:tags r:id="rId4"/>
            </p:custDataLst>
          </p:nvPr>
        </p:nvCxnSpPr>
        <p:spPr bwMode="auto">
          <a:xfrm>
            <a:off x="3914775" y="2436813"/>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534E1C1-A234-C53D-0E8C-29CEA7512C13}"/>
              </a:ext>
            </a:extLst>
          </p:cNvPr>
          <p:cNvCxnSpPr>
            <a:cxnSpLocks/>
          </p:cNvCxnSpPr>
          <p:nvPr>
            <p:custDataLst>
              <p:tags r:id="rId5"/>
            </p:custDataLst>
          </p:nvPr>
        </p:nvCxnSpPr>
        <p:spPr bwMode="auto">
          <a:xfrm>
            <a:off x="5183188" y="2343150"/>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2727C810-7951-00D7-DCED-165BDE3640E3}"/>
              </a:ext>
            </a:extLst>
          </p:cNvPr>
          <p:cNvCxnSpPr>
            <a:cxnSpLocks/>
          </p:cNvCxnSpPr>
          <p:nvPr>
            <p:custDataLst>
              <p:tags r:id="rId6"/>
            </p:custDataLst>
          </p:nvPr>
        </p:nvCxnSpPr>
        <p:spPr bwMode="auto">
          <a:xfrm>
            <a:off x="6453188" y="2343150"/>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09517A5-3F0C-6653-F642-B944C9CB9C7C}"/>
              </a:ext>
            </a:extLst>
          </p:cNvPr>
          <p:cNvCxnSpPr>
            <a:cxnSpLocks/>
          </p:cNvCxnSpPr>
          <p:nvPr>
            <p:custDataLst>
              <p:tags r:id="rId7"/>
            </p:custDataLst>
          </p:nvPr>
        </p:nvCxnSpPr>
        <p:spPr bwMode="auto">
          <a:xfrm>
            <a:off x="7721600" y="2154238"/>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43581B12-9541-419D-D5D8-973E6F6A5D57}"/>
              </a:ext>
            </a:extLst>
          </p:cNvPr>
          <p:cNvCxnSpPr>
            <a:cxnSpLocks/>
          </p:cNvCxnSpPr>
          <p:nvPr>
            <p:custDataLst>
              <p:tags r:id="rId8"/>
            </p:custDataLst>
          </p:nvPr>
        </p:nvCxnSpPr>
        <p:spPr bwMode="auto">
          <a:xfrm>
            <a:off x="8990013" y="1965325"/>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9D61020-F476-F952-E528-7BE4D068736D}"/>
              </a:ext>
            </a:extLst>
          </p:cNvPr>
          <p:cNvCxnSpPr>
            <a:cxnSpLocks/>
          </p:cNvCxnSpPr>
          <p:nvPr>
            <p:custDataLst>
              <p:tags r:id="rId9"/>
            </p:custDataLst>
          </p:nvPr>
        </p:nvCxnSpPr>
        <p:spPr bwMode="auto">
          <a:xfrm>
            <a:off x="10260013" y="1870075"/>
            <a:ext cx="563563"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9" name="Chart 8">
            <a:extLst>
              <a:ext uri="{FF2B5EF4-FFF2-40B4-BE49-F238E27FC236}">
                <a16:creationId xmlns:a16="http://schemas.microsoft.com/office/drawing/2014/main" id="{CE11325F-CE85-DA99-0A36-D026BB965142}"/>
              </a:ext>
            </a:extLst>
          </p:cNvPr>
          <p:cNvGraphicFramePr/>
          <p:nvPr>
            <p:custDataLst>
              <p:tags r:id="rId10"/>
            </p:custDataLst>
          </p:nvPr>
        </p:nvGraphicFramePr>
        <p:xfrm>
          <a:off x="307975" y="1787525"/>
          <a:ext cx="11585575" cy="1520825"/>
        </p:xfrm>
        <a:graphic>
          <a:graphicData uri="http://schemas.openxmlformats.org/drawingml/2006/chart">
            <c:chart xmlns:c="http://schemas.openxmlformats.org/drawingml/2006/chart" xmlns:r="http://schemas.openxmlformats.org/officeDocument/2006/relationships" r:id="rId35"/>
          </a:graphicData>
        </a:graphic>
      </p:graphicFrame>
      <p:sp>
        <p:nvSpPr>
          <p:cNvPr id="43" name="Text Placeholder 19">
            <a:extLst>
              <a:ext uri="{FF2B5EF4-FFF2-40B4-BE49-F238E27FC236}">
                <a16:creationId xmlns:a16="http://schemas.microsoft.com/office/drawing/2014/main" id="{F2ABDFFC-C531-3AB1-5D68-9B784DEBB05D}"/>
              </a:ext>
            </a:extLst>
          </p:cNvPr>
          <p:cNvSpPr>
            <a:spLocks noGrp="1"/>
          </p:cNvSpPr>
          <p:nvPr>
            <p:custDataLst>
              <p:tags r:id="rId11"/>
            </p:custDataLst>
          </p:nvPr>
        </p:nvSpPr>
        <p:spPr bwMode="auto">
          <a:xfrm>
            <a:off x="865187" y="3276600"/>
            <a:ext cx="3190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A27D3663-0316-4285-86CE-7FE7235E9D3B}" type="datetime'''''''W''''''''''''t''''''''''P'''''''''''''''''''''''">
              <a:rPr lang="en-GB" altLang="en-US" smtClean="0"/>
              <a:pPr lvl="0" algn="ctr">
                <a:spcBef>
                  <a:spcPct val="0"/>
                </a:spcBef>
                <a:spcAft>
                  <a:spcPct val="0"/>
                </a:spcAft>
              </a:pPr>
              <a:t>WtP</a:t>
            </a:fld>
            <a:endParaRPr lang="en-GB"/>
          </a:p>
        </p:txBody>
      </p:sp>
      <p:sp>
        <p:nvSpPr>
          <p:cNvPr id="46" name="Text Placeholder 19">
            <a:extLst>
              <a:ext uri="{FF2B5EF4-FFF2-40B4-BE49-F238E27FC236}">
                <a16:creationId xmlns:a16="http://schemas.microsoft.com/office/drawing/2014/main" id="{C82ACF12-FD78-9C92-F1B7-4AE774C30DC0}"/>
              </a:ext>
            </a:extLst>
          </p:cNvPr>
          <p:cNvSpPr>
            <a:spLocks noGrp="1"/>
          </p:cNvSpPr>
          <p:nvPr>
            <p:custDataLst>
              <p:tags r:id="rId12"/>
            </p:custDataLst>
          </p:nvPr>
        </p:nvSpPr>
        <p:spPr bwMode="auto">
          <a:xfrm>
            <a:off x="1912938" y="3276600"/>
            <a:ext cx="760413"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E4E6D1FE-4CA8-412B-8558-F6ABDD4303F6}" type="datetime'''''RED ''I''II a''''n''''d'''' ''''pe''''''n''''''a''''lties'">
              <a:rPr lang="en-GB" altLang="en-US" smtClean="0"/>
              <a:pPr lvl="0" algn="ctr">
                <a:spcBef>
                  <a:spcPct val="0"/>
                </a:spcBef>
                <a:spcAft>
                  <a:spcPct val="0"/>
                </a:spcAft>
              </a:pPr>
              <a:t>RED III and penalties</a:t>
            </a:fld>
            <a:endParaRPr lang="en-GB"/>
          </a:p>
        </p:txBody>
      </p:sp>
      <p:sp>
        <p:nvSpPr>
          <p:cNvPr id="42" name="Text Placeholder 19">
            <a:extLst>
              <a:ext uri="{FF2B5EF4-FFF2-40B4-BE49-F238E27FC236}">
                <a16:creationId xmlns:a16="http://schemas.microsoft.com/office/drawing/2014/main" id="{01A3825B-39D2-BADF-6266-10AA7CD7F8DD}"/>
              </a:ext>
            </a:extLst>
          </p:cNvPr>
          <p:cNvSpPr>
            <a:spLocks noGrp="1"/>
          </p:cNvSpPr>
          <p:nvPr>
            <p:custDataLst>
              <p:tags r:id="rId13"/>
            </p:custDataLst>
          </p:nvPr>
        </p:nvSpPr>
        <p:spPr bwMode="auto">
          <a:xfrm>
            <a:off x="3108325" y="3276600"/>
            <a:ext cx="908050"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6715FDE3-FFBF-4C32-9503-88C90486E935}" type="datetime'''e-fue''l off''''t''ak''''e su''b''s''i''d''''i''''e''''s'''">
              <a:rPr lang="en-GB" altLang="en-US" smtClean="0"/>
              <a:pPr lvl="0" algn="ctr">
                <a:spcBef>
                  <a:spcPct val="0"/>
                </a:spcBef>
                <a:spcAft>
                  <a:spcPct val="0"/>
                </a:spcAft>
              </a:pPr>
              <a:t>e-fuel offtake subsidies</a:t>
            </a:fld>
            <a:endParaRPr lang="en-GB"/>
          </a:p>
        </p:txBody>
      </p:sp>
      <p:sp>
        <p:nvSpPr>
          <p:cNvPr id="27" name="Text Placeholder 19">
            <a:extLst>
              <a:ext uri="{FF2B5EF4-FFF2-40B4-BE49-F238E27FC236}">
                <a16:creationId xmlns:a16="http://schemas.microsoft.com/office/drawing/2014/main" id="{19A2FB6C-9436-B870-8E80-3753CDCE498E}"/>
              </a:ext>
            </a:extLst>
          </p:cNvPr>
          <p:cNvSpPr>
            <a:spLocks noGrp="1"/>
          </p:cNvSpPr>
          <p:nvPr>
            <p:custDataLst>
              <p:tags r:id="rId14"/>
            </p:custDataLst>
          </p:nvPr>
        </p:nvSpPr>
        <p:spPr bwMode="auto">
          <a:xfrm>
            <a:off x="4603750" y="3276600"/>
            <a:ext cx="4540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2CF71A5B-A335-4DF7-BEEA-F3CE447348CD}" type="datetime'''C''''''''''''Cf''''''''''''''D''''''''''s'''">
              <a:rPr lang="en-GB" altLang="en-US" smtClean="0"/>
              <a:pPr lvl="0" algn="ctr">
                <a:spcBef>
                  <a:spcPct val="0"/>
                </a:spcBef>
                <a:spcAft>
                  <a:spcPct val="0"/>
                </a:spcAft>
              </a:pPr>
              <a:t>CCfDs</a:t>
            </a:fld>
            <a:endParaRPr lang="en-GB"/>
          </a:p>
        </p:txBody>
      </p:sp>
      <p:sp>
        <p:nvSpPr>
          <p:cNvPr id="53" name="Text Placeholder 19">
            <a:extLst>
              <a:ext uri="{FF2B5EF4-FFF2-40B4-BE49-F238E27FC236}">
                <a16:creationId xmlns:a16="http://schemas.microsoft.com/office/drawing/2014/main" id="{C4DD50EA-96CD-8446-8662-16B4B10A6CBD}"/>
              </a:ext>
            </a:extLst>
          </p:cNvPr>
          <p:cNvSpPr>
            <a:spLocks noGrp="1"/>
          </p:cNvSpPr>
          <p:nvPr>
            <p:custDataLst>
              <p:tags r:id="rId15"/>
            </p:custDataLst>
          </p:nvPr>
        </p:nvSpPr>
        <p:spPr bwMode="auto">
          <a:xfrm>
            <a:off x="5602289" y="3276600"/>
            <a:ext cx="9937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A776CA25-ADAF-47BE-AA17-58F7FEB4DB7C}" type="datetime'B''''''''''alan''c''e''''d ''''''p''''''''ri''''''''ce'">
              <a:rPr lang="en-GB" altLang="en-US" smtClean="0"/>
              <a:pPr lvl="0" algn="ctr">
                <a:spcBef>
                  <a:spcPct val="0"/>
                </a:spcBef>
                <a:spcAft>
                  <a:spcPct val="0"/>
                </a:spcAft>
              </a:pPr>
              <a:t>Balanced price</a:t>
            </a:fld>
            <a:endParaRPr lang="en-GB"/>
          </a:p>
        </p:txBody>
      </p:sp>
      <p:sp>
        <p:nvSpPr>
          <p:cNvPr id="48" name="Text Placeholder 19">
            <a:extLst>
              <a:ext uri="{FF2B5EF4-FFF2-40B4-BE49-F238E27FC236}">
                <a16:creationId xmlns:a16="http://schemas.microsoft.com/office/drawing/2014/main" id="{DCFBAA28-E7D9-DC5D-5B49-E0E9F66A4156}"/>
              </a:ext>
            </a:extLst>
          </p:cNvPr>
          <p:cNvSpPr>
            <a:spLocks noGrp="1"/>
          </p:cNvSpPr>
          <p:nvPr>
            <p:custDataLst>
              <p:tags r:id="rId16"/>
            </p:custDataLst>
          </p:nvPr>
        </p:nvSpPr>
        <p:spPr bwMode="auto">
          <a:xfrm>
            <a:off x="6754814" y="3276600"/>
            <a:ext cx="1228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2E8C7D18-9696-4F67-9BC3-40E9B586119B}" type="datetime'G''''r''id ''fee ''red''uc''''''''t''''i''''on'''''''''''''">
              <a:rPr lang="en-GB" altLang="en-US" smtClean="0"/>
              <a:pPr lvl="0" algn="ctr">
                <a:spcBef>
                  <a:spcPct val="0"/>
                </a:spcBef>
                <a:spcAft>
                  <a:spcPct val="0"/>
                </a:spcAft>
              </a:pPr>
              <a:t>Grid fee reduction</a:t>
            </a:fld>
            <a:endParaRPr lang="en-GB"/>
          </a:p>
        </p:txBody>
      </p:sp>
      <p:sp>
        <p:nvSpPr>
          <p:cNvPr id="49" name="Text Placeholder 19">
            <a:extLst>
              <a:ext uri="{FF2B5EF4-FFF2-40B4-BE49-F238E27FC236}">
                <a16:creationId xmlns:a16="http://schemas.microsoft.com/office/drawing/2014/main" id="{18994A99-A955-019D-646D-9C599E49136A}"/>
              </a:ext>
            </a:extLst>
          </p:cNvPr>
          <p:cNvSpPr>
            <a:spLocks noGrp="1"/>
          </p:cNvSpPr>
          <p:nvPr>
            <p:custDataLst>
              <p:tags r:id="rId17"/>
            </p:custDataLst>
          </p:nvPr>
        </p:nvSpPr>
        <p:spPr bwMode="auto">
          <a:xfrm>
            <a:off x="8297863" y="3276600"/>
            <a:ext cx="6794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A7495929-C00E-48A0-ADEE-DA6C52592203}" type="datetime'''''''''''''H''''''''''''''''yd''''r''o''''''''''''ge''''''n'">
              <a:rPr lang="en-GB" altLang="en-US" smtClean="0"/>
              <a:pPr lvl="0" algn="ctr">
                <a:spcBef>
                  <a:spcPct val="0"/>
                </a:spcBef>
                <a:spcAft>
                  <a:spcPct val="0"/>
                </a:spcAft>
              </a:pPr>
              <a:t>Hydrogen</a:t>
            </a:fld>
            <a:endParaRPr lang="en-GB"/>
          </a:p>
        </p:txBody>
      </p:sp>
      <p:sp>
        <p:nvSpPr>
          <p:cNvPr id="153" name="Text Placeholder 19">
            <a:extLst>
              <a:ext uri="{FF2B5EF4-FFF2-40B4-BE49-F238E27FC236}">
                <a16:creationId xmlns:a16="http://schemas.microsoft.com/office/drawing/2014/main" id="{3B7025E6-19F4-9EF8-E11C-41BC87F561F5}"/>
              </a:ext>
            </a:extLst>
          </p:cNvPr>
          <p:cNvSpPr>
            <a:spLocks noGrp="1"/>
          </p:cNvSpPr>
          <p:nvPr>
            <p:custDataLst>
              <p:tags r:id="rId18"/>
            </p:custDataLst>
          </p:nvPr>
        </p:nvSpPr>
        <p:spPr bwMode="auto">
          <a:xfrm>
            <a:off x="9650413" y="3276600"/>
            <a:ext cx="5111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69F4A572-1DC5-4CC4-9853-0FA390B9555B}" type="datetime'''''''''''''C''''''''''''''a''''''''''''''''''''''rb''on'">
              <a:rPr lang="en-GB" altLang="en-US" smtClean="0"/>
              <a:pPr lvl="0" algn="ctr">
                <a:spcBef>
                  <a:spcPct val="0"/>
                </a:spcBef>
                <a:spcAft>
                  <a:spcPct val="0"/>
                </a:spcAft>
              </a:pPr>
              <a:t>Carbon</a:t>
            </a:fld>
            <a:endParaRPr lang="en-GB"/>
          </a:p>
        </p:txBody>
      </p:sp>
      <p:sp>
        <p:nvSpPr>
          <p:cNvPr id="50" name="Text Placeholder 19">
            <a:extLst>
              <a:ext uri="{FF2B5EF4-FFF2-40B4-BE49-F238E27FC236}">
                <a16:creationId xmlns:a16="http://schemas.microsoft.com/office/drawing/2014/main" id="{53C15B41-C96E-DA82-6E62-21B21A757F5C}"/>
              </a:ext>
            </a:extLst>
          </p:cNvPr>
          <p:cNvSpPr>
            <a:spLocks noGrp="1"/>
          </p:cNvSpPr>
          <p:nvPr>
            <p:custDataLst>
              <p:tags r:id="rId19"/>
            </p:custDataLst>
          </p:nvPr>
        </p:nvSpPr>
        <p:spPr bwMode="auto">
          <a:xfrm>
            <a:off x="10825163" y="3276600"/>
            <a:ext cx="7032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BAAD51AB-4AE7-43C6-ABC0-CDFCF73BD9D5}" type="datetime'''''''''''''''''LC''O''''''''''''''e-''''''''''f''ue''''''l'">
              <a:rPr lang="en-GB" altLang="en-US" smtClean="0"/>
              <a:pPr lvl="0" algn="ctr">
                <a:spcBef>
                  <a:spcPct val="0"/>
                </a:spcBef>
                <a:spcAft>
                  <a:spcPct val="0"/>
                </a:spcAft>
              </a:pPr>
              <a:t>LCOe-fuel</a:t>
            </a:fld>
            <a:endParaRPr lang="en-GB"/>
          </a:p>
        </p:txBody>
      </p:sp>
      <p:sp>
        <p:nvSpPr>
          <p:cNvPr id="56" name="Text Placeholder 10">
            <a:extLst>
              <a:ext uri="{FF2B5EF4-FFF2-40B4-BE49-F238E27FC236}">
                <a16:creationId xmlns:a16="http://schemas.microsoft.com/office/drawing/2014/main" id="{03C85466-C9A7-9C92-8726-317A2788EC00}"/>
              </a:ext>
            </a:extLst>
          </p:cNvPr>
          <p:cNvSpPr>
            <a:spLocks noGrp="1"/>
          </p:cNvSpPr>
          <p:nvPr>
            <p:ph type="body" sz="quarter" idx="32"/>
          </p:nvPr>
        </p:nvSpPr>
        <p:spPr>
          <a:xfrm>
            <a:off x="381599" y="6474842"/>
            <a:ext cx="11419307" cy="110800"/>
          </a:xfrm>
        </p:spPr>
        <p:txBody>
          <a:bodyPr/>
          <a:lstStyle/>
          <a:p>
            <a:r>
              <a:rPr lang="en-GB"/>
              <a:t>1) Willingness to pay. </a:t>
            </a:r>
          </a:p>
        </p:txBody>
      </p:sp>
      <p:sp>
        <p:nvSpPr>
          <p:cNvPr id="81" name="Rectangle 80">
            <a:extLst>
              <a:ext uri="{FF2B5EF4-FFF2-40B4-BE49-F238E27FC236}">
                <a16:creationId xmlns:a16="http://schemas.microsoft.com/office/drawing/2014/main" id="{673F040F-8A5C-4FC3-F1F9-97E0899303B3}"/>
              </a:ext>
            </a:extLst>
          </p:cNvPr>
          <p:cNvSpPr/>
          <p:nvPr>
            <p:custDataLst>
              <p:tags r:id="rId20"/>
            </p:custDataLst>
          </p:nvPr>
        </p:nvSpPr>
        <p:spPr bwMode="auto">
          <a:xfrm>
            <a:off x="441325" y="6267450"/>
            <a:ext cx="179388" cy="133350"/>
          </a:xfrm>
          <a:prstGeom prst="rect">
            <a:avLst/>
          </a:prstGeom>
          <a:solidFill>
            <a:schemeClr val="tx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2" name="Rectangle 81">
            <a:extLst>
              <a:ext uri="{FF2B5EF4-FFF2-40B4-BE49-F238E27FC236}">
                <a16:creationId xmlns:a16="http://schemas.microsoft.com/office/drawing/2014/main" id="{410A1BEE-F74D-C92F-8D0B-9A62E163C0D3}"/>
              </a:ext>
            </a:extLst>
          </p:cNvPr>
          <p:cNvSpPr/>
          <p:nvPr>
            <p:custDataLst>
              <p:tags r:id="rId21"/>
            </p:custDataLst>
          </p:nvPr>
        </p:nvSpPr>
        <p:spPr bwMode="auto">
          <a:xfrm>
            <a:off x="1028700" y="6267450"/>
            <a:ext cx="179388" cy="133350"/>
          </a:xfrm>
          <a:prstGeom prst="rect">
            <a:avLst/>
          </a:prstGeom>
          <a:solidFill>
            <a:srgbClr val="9DB1CF"/>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5" name="Rectangle 44">
            <a:extLst>
              <a:ext uri="{FF2B5EF4-FFF2-40B4-BE49-F238E27FC236}">
                <a16:creationId xmlns:a16="http://schemas.microsoft.com/office/drawing/2014/main" id="{AD96E049-AAA0-CB17-18E9-DF957F314ACC}"/>
              </a:ext>
            </a:extLst>
          </p:cNvPr>
          <p:cNvSpPr/>
          <p:nvPr>
            <p:custDataLst>
              <p:tags r:id="rId22"/>
            </p:custDataLst>
          </p:nvPr>
        </p:nvSpPr>
        <p:spPr bwMode="auto">
          <a:xfrm>
            <a:off x="2047875" y="6267450"/>
            <a:ext cx="179388" cy="133350"/>
          </a:xfrm>
          <a:prstGeom prst="rect">
            <a:avLst/>
          </a:prstGeom>
          <a:solidFill>
            <a:schemeClr val="accent2"/>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5" name="Rectangle 84">
            <a:extLst>
              <a:ext uri="{FF2B5EF4-FFF2-40B4-BE49-F238E27FC236}">
                <a16:creationId xmlns:a16="http://schemas.microsoft.com/office/drawing/2014/main" id="{574606C3-F2F1-0C8D-4B31-4EA6247A4183}"/>
              </a:ext>
            </a:extLst>
          </p:cNvPr>
          <p:cNvSpPr/>
          <p:nvPr>
            <p:custDataLst>
              <p:tags r:id="rId23"/>
            </p:custDataLst>
          </p:nvPr>
        </p:nvSpPr>
        <p:spPr bwMode="auto">
          <a:xfrm>
            <a:off x="2951163" y="6267450"/>
            <a:ext cx="179388" cy="133350"/>
          </a:xfrm>
          <a:prstGeom prst="rect">
            <a:avLst/>
          </a:prstGeom>
          <a:solidFill>
            <a:srgbClr val="CFDE63"/>
          </a:solidFill>
          <a:ln w="9525" cap="flat" cmpd="sng" algn="ctr">
            <a:noFill/>
            <a:prstDash val="solid"/>
            <a:miter lim="800000"/>
            <a:headEnd type="none" w="med" len="med"/>
            <a:tailEnd type="none" w="med" len="med"/>
          </a:ln>
          <a:effectLst/>
          <a:extLst>
            <a:ext uri="{91240B29-F687-4F45-9708-019B960494DF}">
              <a14:hiddenLine xmlns:a14="http://schemas.microsoft.com/office/drawing/2010/main" w="9525" cap="flat" cmpd="sng" algn="ctr">
                <a:solidFill>
                  <a:schemeClr val="bg1"/>
                </a:solidFill>
                <a:prstDash val="solid"/>
                <a:miter lim="800000"/>
                <a:headEnd type="none" w="med" len="med"/>
                <a:tailEnd type="none" w="med" len="med"/>
              </a14:hiddenLine>
            </a:ext>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7" name="Rectangle 86">
            <a:extLst>
              <a:ext uri="{FF2B5EF4-FFF2-40B4-BE49-F238E27FC236}">
                <a16:creationId xmlns:a16="http://schemas.microsoft.com/office/drawing/2014/main" id="{FF29A94E-20F5-1034-FB14-64151E73AC5B}"/>
              </a:ext>
            </a:extLst>
          </p:cNvPr>
          <p:cNvSpPr/>
          <p:nvPr>
            <p:custDataLst>
              <p:tags r:id="rId24"/>
            </p:custDataLst>
          </p:nvPr>
        </p:nvSpPr>
        <p:spPr bwMode="auto">
          <a:xfrm>
            <a:off x="3908425" y="6267450"/>
            <a:ext cx="179388" cy="133350"/>
          </a:xfrm>
          <a:prstGeom prst="rect">
            <a:avLst/>
          </a:prstGeom>
          <a:solidFill>
            <a:srgbClr val="F59E00"/>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72" name="Text Placeholder 19">
            <a:extLst>
              <a:ext uri="{FF2B5EF4-FFF2-40B4-BE49-F238E27FC236}">
                <a16:creationId xmlns:a16="http://schemas.microsoft.com/office/drawing/2014/main" id="{07109EB7-625B-0124-8D70-A773551EA817}"/>
              </a:ext>
            </a:extLst>
          </p:cNvPr>
          <p:cNvSpPr>
            <a:spLocks noGrp="1"/>
          </p:cNvSpPr>
          <p:nvPr>
            <p:custDataLst>
              <p:tags r:id="rId25"/>
            </p:custDataLst>
          </p:nvPr>
        </p:nvSpPr>
        <p:spPr bwMode="auto">
          <a:xfrm>
            <a:off x="671513" y="6262688"/>
            <a:ext cx="2555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E6F8225F-CC97-40B8-97FC-FFC518141615}" type="datetime'''''''''''''W''''''''''''''''t''P'''''''''''''''''''''''''''''">
              <a:rPr lang="en-GB" altLang="en-US" sz="1000" smtClean="0"/>
              <a:pPr lvl="0">
                <a:spcBef>
                  <a:spcPct val="0"/>
                </a:spcBef>
                <a:spcAft>
                  <a:spcPct val="0"/>
                </a:spcAft>
              </a:pPr>
              <a:t>WtP</a:t>
            </a:fld>
            <a:endParaRPr lang="en-GB" sz="1000"/>
          </a:p>
        </p:txBody>
      </p:sp>
      <p:sp>
        <p:nvSpPr>
          <p:cNvPr id="79" name="Text Placeholder 19">
            <a:extLst>
              <a:ext uri="{FF2B5EF4-FFF2-40B4-BE49-F238E27FC236}">
                <a16:creationId xmlns:a16="http://schemas.microsoft.com/office/drawing/2014/main" id="{C4D929A4-76BC-F4FB-562D-59B93FDD614A}"/>
              </a:ext>
            </a:extLst>
          </p:cNvPr>
          <p:cNvSpPr>
            <a:spLocks noGrp="1"/>
          </p:cNvSpPr>
          <p:nvPr>
            <p:custDataLst>
              <p:tags r:id="rId26"/>
            </p:custDataLst>
          </p:nvPr>
        </p:nvSpPr>
        <p:spPr bwMode="auto">
          <a:xfrm>
            <a:off x="1258888" y="6262688"/>
            <a:ext cx="6873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945C7FFB-F437-4338-A359-6730CB172135}" type="datetime'''P''''''''''us''''''''''h ''''fa''''''cto''''''''''rs'''''''">
              <a:rPr lang="en-GB" altLang="en-US" sz="1000" smtClean="0"/>
              <a:pPr lvl="0">
                <a:spcBef>
                  <a:spcPct val="0"/>
                </a:spcBef>
                <a:spcAft>
                  <a:spcPct val="0"/>
                </a:spcAft>
              </a:pPr>
              <a:t>Push factors</a:t>
            </a:fld>
            <a:endParaRPr lang="en-GB" sz="1000"/>
          </a:p>
        </p:txBody>
      </p:sp>
      <p:sp>
        <p:nvSpPr>
          <p:cNvPr id="40" name="Text Placeholder 19">
            <a:extLst>
              <a:ext uri="{FF2B5EF4-FFF2-40B4-BE49-F238E27FC236}">
                <a16:creationId xmlns:a16="http://schemas.microsoft.com/office/drawing/2014/main" id="{6F2F81D6-9AD9-CB48-AB6F-63EF6536073F}"/>
              </a:ext>
            </a:extLst>
          </p:cNvPr>
          <p:cNvSpPr>
            <a:spLocks noGrp="1"/>
          </p:cNvSpPr>
          <p:nvPr>
            <p:custDataLst>
              <p:tags r:id="rId27"/>
            </p:custDataLst>
          </p:nvPr>
        </p:nvSpPr>
        <p:spPr bwMode="auto">
          <a:xfrm>
            <a:off x="2278063" y="6262688"/>
            <a:ext cx="5715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E72F1D97-1CDB-4E16-9665-E98F9E1F3027}" type="datetime'F''''''''''''''''''in''''''''a''''''''l'''' p''''ri''''ce'''''">
              <a:rPr lang="en-GB" altLang="en-US" sz="1000" smtClean="0"/>
              <a:pPr lvl="0">
                <a:spcBef>
                  <a:spcPct val="0"/>
                </a:spcBef>
                <a:spcAft>
                  <a:spcPct val="0"/>
                </a:spcAft>
              </a:pPr>
              <a:t>Final price</a:t>
            </a:fld>
            <a:endParaRPr lang="en-GB" sz="1000"/>
          </a:p>
        </p:txBody>
      </p:sp>
      <p:sp>
        <p:nvSpPr>
          <p:cNvPr id="78" name="Text Placeholder 19">
            <a:extLst>
              <a:ext uri="{FF2B5EF4-FFF2-40B4-BE49-F238E27FC236}">
                <a16:creationId xmlns:a16="http://schemas.microsoft.com/office/drawing/2014/main" id="{B5C5F9A7-E387-0726-A508-BD192FE2B576}"/>
              </a:ext>
            </a:extLst>
          </p:cNvPr>
          <p:cNvSpPr>
            <a:spLocks noGrp="1"/>
          </p:cNvSpPr>
          <p:nvPr>
            <p:custDataLst>
              <p:tags r:id="rId28"/>
            </p:custDataLst>
          </p:nvPr>
        </p:nvSpPr>
        <p:spPr bwMode="auto">
          <a:xfrm>
            <a:off x="3181350" y="6262688"/>
            <a:ext cx="6254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BC08B80E-FA4D-4820-A2A7-B91896F0DA52}" type="datetime'Pu''''''''ll'''' ''''f''''''''''''ac''''''''''t''o''rs'''''''">
              <a:rPr lang="en-GB" altLang="en-US" sz="1000" smtClean="0"/>
              <a:pPr lvl="0">
                <a:spcBef>
                  <a:spcPct val="0"/>
                </a:spcBef>
                <a:spcAft>
                  <a:spcPct val="0"/>
                </a:spcAft>
              </a:pPr>
              <a:t>Pull factors</a:t>
            </a:fld>
            <a:endParaRPr lang="en-GB" sz="1000"/>
          </a:p>
        </p:txBody>
      </p:sp>
      <p:sp>
        <p:nvSpPr>
          <p:cNvPr id="77" name="Text Placeholder 19">
            <a:extLst>
              <a:ext uri="{FF2B5EF4-FFF2-40B4-BE49-F238E27FC236}">
                <a16:creationId xmlns:a16="http://schemas.microsoft.com/office/drawing/2014/main" id="{82A22673-9B8E-5AE7-13BB-020A9B98A638}"/>
              </a:ext>
            </a:extLst>
          </p:cNvPr>
          <p:cNvSpPr>
            <a:spLocks noGrp="1"/>
          </p:cNvSpPr>
          <p:nvPr>
            <p:custDataLst>
              <p:tags r:id="rId29"/>
            </p:custDataLst>
          </p:nvPr>
        </p:nvSpPr>
        <p:spPr bwMode="auto">
          <a:xfrm>
            <a:off x="4138614" y="6262688"/>
            <a:ext cx="5762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2A9DAACA-BCCD-49CE-9BDF-B063AFC56B95}" type="datetime'''''''''''''L''''C''Oe-f''ue''''''''''''l'''''">
              <a:rPr lang="en-GB" altLang="en-US" sz="1000" smtClean="0"/>
              <a:pPr lvl="0">
                <a:spcBef>
                  <a:spcPct val="0"/>
                </a:spcBef>
                <a:spcAft>
                  <a:spcPct val="0"/>
                </a:spcAft>
              </a:pPr>
              <a:t>LCOe-fuel</a:t>
            </a:fld>
            <a:endParaRPr lang="en-GB" sz="1000"/>
          </a:p>
        </p:txBody>
      </p:sp>
      <p:grpSp>
        <p:nvGrpSpPr>
          <p:cNvPr id="108" name="Group 107">
            <a:extLst>
              <a:ext uri="{FF2B5EF4-FFF2-40B4-BE49-F238E27FC236}">
                <a16:creationId xmlns:a16="http://schemas.microsoft.com/office/drawing/2014/main" id="{A463E6BA-7DD1-9D9D-D42B-45922BA5DDF1}"/>
              </a:ext>
            </a:extLst>
          </p:cNvPr>
          <p:cNvGrpSpPr/>
          <p:nvPr/>
        </p:nvGrpSpPr>
        <p:grpSpPr>
          <a:xfrm>
            <a:off x="1635513" y="5993867"/>
            <a:ext cx="1193025" cy="208296"/>
            <a:chOff x="2224088" y="3433477"/>
            <a:chExt cx="1193025" cy="208296"/>
          </a:xfrm>
        </p:grpSpPr>
        <p:sp>
          <p:nvSpPr>
            <p:cNvPr id="59" name="Rectangle: Rounded Corners 58">
              <a:extLst>
                <a:ext uri="{FF2B5EF4-FFF2-40B4-BE49-F238E27FC236}">
                  <a16:creationId xmlns:a16="http://schemas.microsoft.com/office/drawing/2014/main" id="{85AF4BF6-D616-F5B5-BBEB-6A8376F94F29}"/>
                </a:ext>
              </a:extLst>
            </p:cNvPr>
            <p:cNvSpPr/>
            <p:nvPr/>
          </p:nvSpPr>
          <p:spPr>
            <a:xfrm>
              <a:off x="2224088" y="34366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0" name="Oval 59">
              <a:extLst>
                <a:ext uri="{FF2B5EF4-FFF2-40B4-BE49-F238E27FC236}">
                  <a16:creationId xmlns:a16="http://schemas.microsoft.com/office/drawing/2014/main" id="{84C92DE1-0937-1DCD-A901-C2EE2EC8A7D7}"/>
                </a:ext>
              </a:extLst>
            </p:cNvPr>
            <p:cNvSpPr/>
            <p:nvPr/>
          </p:nvSpPr>
          <p:spPr>
            <a:xfrm>
              <a:off x="2224088" y="34334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1</a:t>
              </a:r>
            </a:p>
          </p:txBody>
        </p:sp>
      </p:grpSp>
      <p:grpSp>
        <p:nvGrpSpPr>
          <p:cNvPr id="110" name="Group 109">
            <a:extLst>
              <a:ext uri="{FF2B5EF4-FFF2-40B4-BE49-F238E27FC236}">
                <a16:creationId xmlns:a16="http://schemas.microsoft.com/office/drawing/2014/main" id="{73C14814-1375-5174-F3CF-A515D65AE400}"/>
              </a:ext>
            </a:extLst>
          </p:cNvPr>
          <p:cNvGrpSpPr/>
          <p:nvPr/>
        </p:nvGrpSpPr>
        <p:grpSpPr>
          <a:xfrm>
            <a:off x="4248007" y="5986415"/>
            <a:ext cx="1193025" cy="208296"/>
            <a:chOff x="7143233" y="3433477"/>
            <a:chExt cx="1193025" cy="208296"/>
          </a:xfrm>
        </p:grpSpPr>
        <p:sp>
          <p:nvSpPr>
            <p:cNvPr id="66" name="Rectangle: Rounded Corners 65">
              <a:extLst>
                <a:ext uri="{FF2B5EF4-FFF2-40B4-BE49-F238E27FC236}">
                  <a16:creationId xmlns:a16="http://schemas.microsoft.com/office/drawing/2014/main" id="{CFF54B45-7AA2-4706-4297-D9846004D4B5}"/>
                </a:ext>
              </a:extLst>
            </p:cNvPr>
            <p:cNvSpPr/>
            <p:nvPr/>
          </p:nvSpPr>
          <p:spPr>
            <a:xfrm>
              <a:off x="7143233" y="34366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7" name="Oval 66">
              <a:extLst>
                <a:ext uri="{FF2B5EF4-FFF2-40B4-BE49-F238E27FC236}">
                  <a16:creationId xmlns:a16="http://schemas.microsoft.com/office/drawing/2014/main" id="{F35C1968-112B-184A-B391-48346F4B6A4F}"/>
                </a:ext>
              </a:extLst>
            </p:cNvPr>
            <p:cNvSpPr/>
            <p:nvPr/>
          </p:nvSpPr>
          <p:spPr>
            <a:xfrm>
              <a:off x="7143233" y="34334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2</a:t>
              </a:r>
            </a:p>
          </p:txBody>
        </p:sp>
      </p:grpSp>
      <p:grpSp>
        <p:nvGrpSpPr>
          <p:cNvPr id="111" name="Group 110">
            <a:extLst>
              <a:ext uri="{FF2B5EF4-FFF2-40B4-BE49-F238E27FC236}">
                <a16:creationId xmlns:a16="http://schemas.microsoft.com/office/drawing/2014/main" id="{A8E4B100-8660-CDF1-37BA-D3DB4415F486}"/>
              </a:ext>
            </a:extLst>
          </p:cNvPr>
          <p:cNvGrpSpPr/>
          <p:nvPr/>
        </p:nvGrpSpPr>
        <p:grpSpPr>
          <a:xfrm>
            <a:off x="6816765" y="5993867"/>
            <a:ext cx="1193025" cy="208296"/>
            <a:chOff x="8774887" y="3433477"/>
            <a:chExt cx="1193025" cy="208296"/>
          </a:xfrm>
        </p:grpSpPr>
        <p:sp>
          <p:nvSpPr>
            <p:cNvPr id="68" name="Rectangle: Rounded Corners 67">
              <a:extLst>
                <a:ext uri="{FF2B5EF4-FFF2-40B4-BE49-F238E27FC236}">
                  <a16:creationId xmlns:a16="http://schemas.microsoft.com/office/drawing/2014/main" id="{AF3E0A96-9841-2A84-8F8B-5384AA031FA4}"/>
                </a:ext>
              </a:extLst>
            </p:cNvPr>
            <p:cNvSpPr/>
            <p:nvPr/>
          </p:nvSpPr>
          <p:spPr>
            <a:xfrm>
              <a:off x="8774887" y="34366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9" name="Oval 68">
              <a:extLst>
                <a:ext uri="{FF2B5EF4-FFF2-40B4-BE49-F238E27FC236}">
                  <a16:creationId xmlns:a16="http://schemas.microsoft.com/office/drawing/2014/main" id="{8AC017ED-0567-71FA-8D38-1C212D78F389}"/>
                </a:ext>
              </a:extLst>
            </p:cNvPr>
            <p:cNvSpPr/>
            <p:nvPr/>
          </p:nvSpPr>
          <p:spPr>
            <a:xfrm>
              <a:off x="8774887" y="34334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3</a:t>
              </a:r>
            </a:p>
          </p:txBody>
        </p:sp>
      </p:grpSp>
      <p:grpSp>
        <p:nvGrpSpPr>
          <p:cNvPr id="180" name="Group 179">
            <a:extLst>
              <a:ext uri="{FF2B5EF4-FFF2-40B4-BE49-F238E27FC236}">
                <a16:creationId xmlns:a16="http://schemas.microsoft.com/office/drawing/2014/main" id="{AB9EF8F5-E7D5-97C4-5DC4-63F6422BB48E}"/>
              </a:ext>
            </a:extLst>
          </p:cNvPr>
          <p:cNvGrpSpPr/>
          <p:nvPr/>
        </p:nvGrpSpPr>
        <p:grpSpPr>
          <a:xfrm>
            <a:off x="8062562" y="5993867"/>
            <a:ext cx="1193025" cy="208296"/>
            <a:chOff x="8774887" y="3433477"/>
            <a:chExt cx="1193025" cy="208296"/>
          </a:xfrm>
        </p:grpSpPr>
        <p:sp>
          <p:nvSpPr>
            <p:cNvPr id="181" name="Rectangle: Rounded Corners 180">
              <a:extLst>
                <a:ext uri="{FF2B5EF4-FFF2-40B4-BE49-F238E27FC236}">
                  <a16:creationId xmlns:a16="http://schemas.microsoft.com/office/drawing/2014/main" id="{B031EC29-4B19-4D89-501F-09EAF84BF3DC}"/>
                </a:ext>
              </a:extLst>
            </p:cNvPr>
            <p:cNvSpPr/>
            <p:nvPr/>
          </p:nvSpPr>
          <p:spPr>
            <a:xfrm>
              <a:off x="8774887" y="34366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182" name="Oval 181">
              <a:extLst>
                <a:ext uri="{FF2B5EF4-FFF2-40B4-BE49-F238E27FC236}">
                  <a16:creationId xmlns:a16="http://schemas.microsoft.com/office/drawing/2014/main" id="{37920991-A100-6D1C-B6B5-36F83D4A1B61}"/>
                </a:ext>
              </a:extLst>
            </p:cNvPr>
            <p:cNvSpPr/>
            <p:nvPr/>
          </p:nvSpPr>
          <p:spPr>
            <a:xfrm>
              <a:off x="8774887" y="34334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4</a:t>
              </a:r>
            </a:p>
          </p:txBody>
        </p:sp>
      </p:grpSp>
      <p:grpSp>
        <p:nvGrpSpPr>
          <p:cNvPr id="184" name="Group 183">
            <a:extLst>
              <a:ext uri="{FF2B5EF4-FFF2-40B4-BE49-F238E27FC236}">
                <a16:creationId xmlns:a16="http://schemas.microsoft.com/office/drawing/2014/main" id="{B6ECE982-2DAF-DBA8-E28E-D43724CD0CBB}"/>
              </a:ext>
            </a:extLst>
          </p:cNvPr>
          <p:cNvGrpSpPr/>
          <p:nvPr/>
        </p:nvGrpSpPr>
        <p:grpSpPr>
          <a:xfrm>
            <a:off x="9313051" y="5993867"/>
            <a:ext cx="1193025" cy="208296"/>
            <a:chOff x="8774887" y="3433477"/>
            <a:chExt cx="1193025" cy="208296"/>
          </a:xfrm>
        </p:grpSpPr>
        <p:sp>
          <p:nvSpPr>
            <p:cNvPr id="185" name="Rectangle: Rounded Corners 184">
              <a:extLst>
                <a:ext uri="{FF2B5EF4-FFF2-40B4-BE49-F238E27FC236}">
                  <a16:creationId xmlns:a16="http://schemas.microsoft.com/office/drawing/2014/main" id="{AA6AC02F-7B77-BB1B-1618-ADE0A1CB9B7D}"/>
                </a:ext>
              </a:extLst>
            </p:cNvPr>
            <p:cNvSpPr/>
            <p:nvPr/>
          </p:nvSpPr>
          <p:spPr>
            <a:xfrm>
              <a:off x="8774887" y="34366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186" name="Oval 185">
              <a:extLst>
                <a:ext uri="{FF2B5EF4-FFF2-40B4-BE49-F238E27FC236}">
                  <a16:creationId xmlns:a16="http://schemas.microsoft.com/office/drawing/2014/main" id="{92483E04-0F5C-787D-37F8-1E0AC5059BD7}"/>
                </a:ext>
              </a:extLst>
            </p:cNvPr>
            <p:cNvSpPr/>
            <p:nvPr/>
          </p:nvSpPr>
          <p:spPr>
            <a:xfrm>
              <a:off x="8774887" y="34334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5</a:t>
              </a:r>
            </a:p>
          </p:txBody>
        </p:sp>
      </p:grpSp>
      <p:grpSp>
        <p:nvGrpSpPr>
          <p:cNvPr id="36" name="Group 35">
            <a:extLst>
              <a:ext uri="{FF2B5EF4-FFF2-40B4-BE49-F238E27FC236}">
                <a16:creationId xmlns:a16="http://schemas.microsoft.com/office/drawing/2014/main" id="{EEE2686F-3B8D-38DD-AB21-CF50C107C06A}"/>
              </a:ext>
            </a:extLst>
          </p:cNvPr>
          <p:cNvGrpSpPr/>
          <p:nvPr/>
        </p:nvGrpSpPr>
        <p:grpSpPr>
          <a:xfrm>
            <a:off x="390236" y="3678445"/>
            <a:ext cx="11471275" cy="529611"/>
            <a:chOff x="352424" y="3688197"/>
            <a:chExt cx="11471275" cy="529611"/>
          </a:xfrm>
        </p:grpSpPr>
        <p:sp>
          <p:nvSpPr>
            <p:cNvPr id="20" name="Rectangle: Rounded Corners 19">
              <a:extLst>
                <a:ext uri="{FF2B5EF4-FFF2-40B4-BE49-F238E27FC236}">
                  <a16:creationId xmlns:a16="http://schemas.microsoft.com/office/drawing/2014/main" id="{883BE481-8772-9788-B1AF-5E1124F8D3E7}"/>
                </a:ext>
              </a:extLst>
            </p:cNvPr>
            <p:cNvSpPr/>
            <p:nvPr/>
          </p:nvSpPr>
          <p:spPr>
            <a:xfrm>
              <a:off x="6845117" y="3688197"/>
              <a:ext cx="4978582" cy="50922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Estimated impact </a:t>
              </a:r>
            </a:p>
            <a:p>
              <a:pPr algn="r">
                <a:spcBef>
                  <a:spcPts val="600"/>
                </a:spcBef>
              </a:pPr>
              <a:r>
                <a:rPr lang="en-GB" sz="1200" b="1">
                  <a:solidFill>
                    <a:schemeClr val="tx1"/>
                  </a:solidFill>
                </a:rPr>
                <a:t>on LCOe-fuel</a:t>
              </a:r>
              <a:endParaRPr lang="en-GB" sz="1200" b="1" baseline="-25000">
                <a:solidFill>
                  <a:schemeClr val="tx1"/>
                </a:solidFill>
              </a:endParaRPr>
            </a:p>
          </p:txBody>
        </p:sp>
        <p:sp>
          <p:nvSpPr>
            <p:cNvPr id="125" name="Rectangle: Rounded Corners 124">
              <a:extLst>
                <a:ext uri="{FF2B5EF4-FFF2-40B4-BE49-F238E27FC236}">
                  <a16:creationId xmlns:a16="http://schemas.microsoft.com/office/drawing/2014/main" id="{81ADCB88-F623-FBC1-E605-E5B828137A63}"/>
                </a:ext>
              </a:extLst>
            </p:cNvPr>
            <p:cNvSpPr/>
            <p:nvPr/>
          </p:nvSpPr>
          <p:spPr>
            <a:xfrm>
              <a:off x="352424" y="3708583"/>
              <a:ext cx="5208913" cy="50922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spcBef>
                  <a:spcPts val="600"/>
                </a:spcBef>
              </a:pPr>
              <a:r>
                <a:rPr lang="en-GB" sz="1200" b="1">
                  <a:solidFill>
                    <a:schemeClr val="tx1"/>
                  </a:solidFill>
                </a:rPr>
                <a:t>Estimated impact </a:t>
              </a:r>
            </a:p>
            <a:p>
              <a:pPr>
                <a:spcBef>
                  <a:spcPts val="600"/>
                </a:spcBef>
              </a:pPr>
              <a:r>
                <a:rPr lang="en-GB" sz="1200" b="1">
                  <a:solidFill>
                    <a:schemeClr val="tx1"/>
                  </a:solidFill>
                </a:rPr>
                <a:t>on WtP</a:t>
              </a:r>
              <a:endParaRPr lang="en-GB" sz="1200" b="1" baseline="-25000">
                <a:solidFill>
                  <a:schemeClr val="tx1"/>
                </a:solidFill>
              </a:endParaRPr>
            </a:p>
          </p:txBody>
        </p:sp>
        <p:sp>
          <p:nvSpPr>
            <p:cNvPr id="10" name="Rectangle: Rounded Corners 9">
              <a:extLst>
                <a:ext uri="{FF2B5EF4-FFF2-40B4-BE49-F238E27FC236}">
                  <a16:creationId xmlns:a16="http://schemas.microsoft.com/office/drawing/2014/main" id="{0D402DFE-EB73-164A-DA71-EA2C244C0E2A}"/>
                </a:ext>
              </a:extLst>
            </p:cNvPr>
            <p:cNvSpPr/>
            <p:nvPr/>
          </p:nvSpPr>
          <p:spPr>
            <a:xfrm>
              <a:off x="1868159" y="3827290"/>
              <a:ext cx="720000" cy="232143"/>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sp>
          <p:nvSpPr>
            <p:cNvPr id="11" name="Rectangle: Rounded Corners 10">
              <a:extLst>
                <a:ext uri="{FF2B5EF4-FFF2-40B4-BE49-F238E27FC236}">
                  <a16:creationId xmlns:a16="http://schemas.microsoft.com/office/drawing/2014/main" id="{BA982230-FADF-0604-170F-E8CA4523C5D2}"/>
                </a:ext>
              </a:extLst>
            </p:cNvPr>
            <p:cNvSpPr/>
            <p:nvPr/>
          </p:nvSpPr>
          <p:spPr>
            <a:xfrm>
              <a:off x="3187700" y="3827593"/>
              <a:ext cx="720000" cy="231536"/>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sp>
          <p:nvSpPr>
            <p:cNvPr id="12" name="Rectangle: Rounded Corners 11">
              <a:extLst>
                <a:ext uri="{FF2B5EF4-FFF2-40B4-BE49-F238E27FC236}">
                  <a16:creationId xmlns:a16="http://schemas.microsoft.com/office/drawing/2014/main" id="{A23EE5A4-CBEA-7E86-3C96-4A49165821E9}"/>
                </a:ext>
              </a:extLst>
            </p:cNvPr>
            <p:cNvSpPr/>
            <p:nvPr/>
          </p:nvSpPr>
          <p:spPr>
            <a:xfrm>
              <a:off x="4537588" y="3827593"/>
              <a:ext cx="720000" cy="231536"/>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sp>
          <p:nvSpPr>
            <p:cNvPr id="14" name="Rectangle: Rounded Corners 13">
              <a:extLst>
                <a:ext uri="{FF2B5EF4-FFF2-40B4-BE49-F238E27FC236}">
                  <a16:creationId xmlns:a16="http://schemas.microsoft.com/office/drawing/2014/main" id="{2A0642E4-E648-B41A-2EE4-516C6DFCAD41}"/>
                </a:ext>
              </a:extLst>
            </p:cNvPr>
            <p:cNvSpPr/>
            <p:nvPr/>
          </p:nvSpPr>
          <p:spPr>
            <a:xfrm>
              <a:off x="7122942" y="3827593"/>
              <a:ext cx="720000" cy="231536"/>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sp>
          <p:nvSpPr>
            <p:cNvPr id="15" name="Rectangle: Rounded Corners 14">
              <a:extLst>
                <a:ext uri="{FF2B5EF4-FFF2-40B4-BE49-F238E27FC236}">
                  <a16:creationId xmlns:a16="http://schemas.microsoft.com/office/drawing/2014/main" id="{5AAC2A0B-02C5-3F60-B905-B33BCD7C6453}"/>
                </a:ext>
              </a:extLst>
            </p:cNvPr>
            <p:cNvSpPr/>
            <p:nvPr/>
          </p:nvSpPr>
          <p:spPr>
            <a:xfrm>
              <a:off x="8332377" y="3827042"/>
              <a:ext cx="720000" cy="232639"/>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sp>
          <p:nvSpPr>
            <p:cNvPr id="18" name="Rectangle: Rounded Corners 17">
              <a:extLst>
                <a:ext uri="{FF2B5EF4-FFF2-40B4-BE49-F238E27FC236}">
                  <a16:creationId xmlns:a16="http://schemas.microsoft.com/office/drawing/2014/main" id="{5394034F-6E4A-B221-296B-674733CF3ECC}"/>
                </a:ext>
              </a:extLst>
            </p:cNvPr>
            <p:cNvSpPr/>
            <p:nvPr/>
          </p:nvSpPr>
          <p:spPr>
            <a:xfrm>
              <a:off x="9570669" y="3827042"/>
              <a:ext cx="720000" cy="232639"/>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dirty="0">
                  <a:solidFill>
                    <a:schemeClr val="tx1"/>
                  </a:solidFill>
                </a:rPr>
                <a:t>XX%</a:t>
              </a:r>
            </a:p>
          </p:txBody>
        </p:sp>
      </p:grpSp>
      <p:sp>
        <p:nvSpPr>
          <p:cNvPr id="119" name="Arrow: Right 118">
            <a:extLst>
              <a:ext uri="{FF2B5EF4-FFF2-40B4-BE49-F238E27FC236}">
                <a16:creationId xmlns:a16="http://schemas.microsoft.com/office/drawing/2014/main" id="{A9EB5ECB-1510-D3D6-DC6C-4FFED0D137CB}"/>
              </a:ext>
            </a:extLst>
          </p:cNvPr>
          <p:cNvSpPr/>
          <p:nvPr/>
        </p:nvSpPr>
        <p:spPr>
          <a:xfrm rot="21019382">
            <a:off x="1492696" y="1915387"/>
            <a:ext cx="3198182" cy="504000"/>
          </a:xfrm>
          <a:prstGeom prst="rightArrow">
            <a:avLst/>
          </a:prstGeom>
          <a:solidFill>
            <a:schemeClr val="accent5">
              <a:lumMod val="40000"/>
              <a:lumOff val="60000"/>
            </a:scheme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a:solidFill>
                  <a:schemeClr val="tx1"/>
                </a:solidFill>
              </a:rPr>
              <a:t>Push factors</a:t>
            </a:r>
          </a:p>
        </p:txBody>
      </p:sp>
      <p:sp>
        <p:nvSpPr>
          <p:cNvPr id="122" name="Arrow: Left 121">
            <a:extLst>
              <a:ext uri="{FF2B5EF4-FFF2-40B4-BE49-F238E27FC236}">
                <a16:creationId xmlns:a16="http://schemas.microsoft.com/office/drawing/2014/main" id="{2AE466C6-25A2-CE6D-2F37-FF0DC6F1D4D7}"/>
              </a:ext>
            </a:extLst>
          </p:cNvPr>
          <p:cNvSpPr/>
          <p:nvPr/>
        </p:nvSpPr>
        <p:spPr>
          <a:xfrm rot="21068720">
            <a:off x="7173720" y="2284974"/>
            <a:ext cx="3198182" cy="498574"/>
          </a:xfrm>
          <a:prstGeom prst="leftArrow">
            <a:avLst/>
          </a:prstGeom>
          <a:solidFill>
            <a:srgbClr val="CDCDCD"/>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a:solidFill>
                  <a:schemeClr val="tx1"/>
                </a:solidFill>
              </a:rPr>
              <a:t>Pull factors</a:t>
            </a:r>
          </a:p>
        </p:txBody>
      </p:sp>
      <p:sp>
        <p:nvSpPr>
          <p:cNvPr id="5" name="Rectangle: Rounded Corners 4">
            <a:extLst>
              <a:ext uri="{FF2B5EF4-FFF2-40B4-BE49-F238E27FC236}">
                <a16:creationId xmlns:a16="http://schemas.microsoft.com/office/drawing/2014/main" id="{3BFFA935-197F-CB07-19BC-8930EFAEA321}"/>
              </a:ext>
            </a:extLst>
          </p:cNvPr>
          <p:cNvSpPr/>
          <p:nvPr/>
        </p:nvSpPr>
        <p:spPr>
          <a:xfrm>
            <a:off x="325489" y="4282098"/>
            <a:ext cx="11419307" cy="1550767"/>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9" name="Rectangle: Rounded Corners 18">
            <a:extLst>
              <a:ext uri="{FF2B5EF4-FFF2-40B4-BE49-F238E27FC236}">
                <a16:creationId xmlns:a16="http://schemas.microsoft.com/office/drawing/2014/main" id="{CBC35BBE-384A-827E-CCB7-FC706B9A3EEB}"/>
              </a:ext>
            </a:extLst>
          </p:cNvPr>
          <p:cNvSpPr/>
          <p:nvPr/>
        </p:nvSpPr>
        <p:spPr>
          <a:xfrm>
            <a:off x="8809801" y="131239"/>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Tree>
    <p:extLst>
      <p:ext uri="{BB962C8B-B14F-4D97-AF65-F5344CB8AC3E}">
        <p14:creationId xmlns:p14="http://schemas.microsoft.com/office/powerpoint/2010/main" val="654541497"/>
      </p:ext>
    </p:extLst>
  </p:cSld>
  <p:clrMapOvr>
    <a:masterClrMapping/>
  </p:clrMapOvr>
  <p:extLst>
    <p:ext uri="{6950BFC3-D8DA-4A85-94F7-54DA5524770B}">
      <p188:commentRel xmlns:p188="http://schemas.microsoft.com/office/powerpoint/2018/8/main" r:id="rId3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EAF82F-1560-7CC5-CF1C-8741E5D9C375}"/>
              </a:ext>
            </a:extLst>
          </p:cNvPr>
          <p:cNvSpPr>
            <a:spLocks noGrp="1"/>
          </p:cNvSpPr>
          <p:nvPr>
            <p:ph type="body" sz="quarter" idx="22"/>
          </p:nvPr>
        </p:nvSpPr>
        <p:spPr/>
        <p:txBody>
          <a:bodyPr/>
          <a:lstStyle/>
          <a:p>
            <a:endParaRPr lang="en-GB"/>
          </a:p>
        </p:txBody>
      </p:sp>
      <p:sp>
        <p:nvSpPr>
          <p:cNvPr id="3" name="Title 2">
            <a:extLst>
              <a:ext uri="{FF2B5EF4-FFF2-40B4-BE49-F238E27FC236}">
                <a16:creationId xmlns:a16="http://schemas.microsoft.com/office/drawing/2014/main" id="{C7D4F3F4-7D54-8D45-DCD3-F52C39A40462}"/>
              </a:ext>
            </a:extLst>
          </p:cNvPr>
          <p:cNvSpPr>
            <a:spLocks noGrp="1"/>
          </p:cNvSpPr>
          <p:nvPr>
            <p:ph type="title"/>
          </p:nvPr>
        </p:nvSpPr>
        <p:spPr/>
        <p:txBody>
          <a:bodyPr/>
          <a:lstStyle/>
          <a:p>
            <a:endParaRPr lang="en-GB"/>
          </a:p>
        </p:txBody>
      </p:sp>
      <p:sp>
        <p:nvSpPr>
          <p:cNvPr id="4" name="Text Placeholder 3">
            <a:extLst>
              <a:ext uri="{FF2B5EF4-FFF2-40B4-BE49-F238E27FC236}">
                <a16:creationId xmlns:a16="http://schemas.microsoft.com/office/drawing/2014/main" id="{8C7C4524-A474-179C-0D00-01ACA71682C1}"/>
              </a:ext>
            </a:extLst>
          </p:cNvPr>
          <p:cNvSpPr>
            <a:spLocks noGrp="1"/>
          </p:cNvSpPr>
          <p:nvPr>
            <p:ph type="body" sz="quarter" idx="32"/>
          </p:nvPr>
        </p:nvSpPr>
        <p:spPr/>
        <p:txBody>
          <a:bodyPr/>
          <a:lstStyle/>
          <a:p>
            <a:endParaRPr lang="en-GB"/>
          </a:p>
        </p:txBody>
      </p:sp>
      <p:sp>
        <p:nvSpPr>
          <p:cNvPr id="5" name="Text Placeholder 4">
            <a:extLst>
              <a:ext uri="{FF2B5EF4-FFF2-40B4-BE49-F238E27FC236}">
                <a16:creationId xmlns:a16="http://schemas.microsoft.com/office/drawing/2014/main" id="{15122B09-3981-8C8D-0A4D-E15104032E25}"/>
              </a:ext>
            </a:extLst>
          </p:cNvPr>
          <p:cNvSpPr>
            <a:spLocks noGrp="1"/>
          </p:cNvSpPr>
          <p:nvPr>
            <p:ph type="body" sz="quarter" idx="31"/>
          </p:nvPr>
        </p:nvSpPr>
        <p:spPr/>
        <p:txBody>
          <a:bodyPr/>
          <a:lstStyle/>
          <a:p>
            <a:endParaRPr lang="en-GB"/>
          </a:p>
        </p:txBody>
      </p:sp>
      <p:sp>
        <p:nvSpPr>
          <p:cNvPr id="6" name="Rectangle 5">
            <a:extLst>
              <a:ext uri="{FF2B5EF4-FFF2-40B4-BE49-F238E27FC236}">
                <a16:creationId xmlns:a16="http://schemas.microsoft.com/office/drawing/2014/main" id="{4252E12B-99C8-4D41-FCA0-C9A943B86053}"/>
              </a:ext>
            </a:extLst>
          </p:cNvPr>
          <p:cNvSpPr/>
          <p:nvPr/>
        </p:nvSpPr>
        <p:spPr>
          <a:xfrm>
            <a:off x="7505402" y="742770"/>
            <a:ext cx="3703372" cy="1116304"/>
          </a:xfrm>
          <a:prstGeom prst="rect">
            <a:avLst/>
          </a:prstGeom>
          <a:solidFill>
            <a:srgbClr val="FFFF0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r>
              <a:rPr lang="en-GB" sz="1200" dirty="0">
                <a:solidFill>
                  <a:schemeClr val="tx1"/>
                </a:solidFill>
              </a:rPr>
              <a:t>Add a pricing slide with different options:</a:t>
            </a:r>
          </a:p>
          <a:p>
            <a:pPr algn="l">
              <a:spcBef>
                <a:spcPts val="600"/>
              </a:spcBef>
            </a:pPr>
            <a:r>
              <a:rPr lang="en-GB" sz="1200" dirty="0">
                <a:solidFill>
                  <a:schemeClr val="tx1"/>
                </a:solidFill>
              </a:rPr>
              <a:t>Report alone: 30k</a:t>
            </a:r>
          </a:p>
          <a:p>
            <a:pPr algn="l">
              <a:spcBef>
                <a:spcPts val="600"/>
              </a:spcBef>
            </a:pPr>
            <a:r>
              <a:rPr lang="en-GB" sz="1200" dirty="0">
                <a:solidFill>
                  <a:schemeClr val="tx1"/>
                </a:solidFill>
              </a:rPr>
              <a:t>Report with expert session: 35k</a:t>
            </a:r>
          </a:p>
          <a:p>
            <a:pPr>
              <a:spcBef>
                <a:spcPts val="600"/>
              </a:spcBef>
            </a:pPr>
            <a:r>
              <a:rPr lang="en-GB" sz="1200" dirty="0">
                <a:solidFill>
                  <a:schemeClr val="tx1"/>
                </a:solidFill>
              </a:rPr>
              <a:t>Report with expert session and data add on: 40k</a:t>
            </a:r>
          </a:p>
          <a:p>
            <a:pPr algn="l">
              <a:spcBef>
                <a:spcPts val="600"/>
              </a:spcBef>
            </a:pPr>
            <a:endParaRPr lang="en-GB" sz="1200" dirty="0">
              <a:solidFill>
                <a:schemeClr val="tx1"/>
              </a:solidFill>
            </a:endParaRPr>
          </a:p>
        </p:txBody>
      </p:sp>
    </p:spTree>
    <p:extLst>
      <p:ext uri="{BB962C8B-B14F-4D97-AF65-F5344CB8AC3E}">
        <p14:creationId xmlns:p14="http://schemas.microsoft.com/office/powerpoint/2010/main" val="2078775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85B07BE0-8CC6-D346-7391-4E764D56C1A3}"/>
              </a:ext>
            </a:extLst>
          </p:cNvPr>
          <p:cNvGraphicFramePr>
            <a:graphicFrameLocks noChangeAspect="1"/>
          </p:cNvGraphicFramePr>
          <p:nvPr>
            <p:custDataLst>
              <p:tags r:id="rId1"/>
            </p:custDataLst>
            <p:extLst>
              <p:ext uri="{D42A27DB-BD31-4B8C-83A1-F6EECF244321}">
                <p14:modId xmlns:p14="http://schemas.microsoft.com/office/powerpoint/2010/main" val="1060409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23" name="Object 22" hidden="1">
                        <a:extLst>
                          <a:ext uri="{FF2B5EF4-FFF2-40B4-BE49-F238E27FC236}">
                            <a16:creationId xmlns:a16="http://schemas.microsoft.com/office/drawing/2014/main" id="{85B07BE0-8CC6-D346-7391-4E764D56C1A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28" name="Table 5">
            <a:extLst>
              <a:ext uri="{FF2B5EF4-FFF2-40B4-BE49-F238E27FC236}">
                <a16:creationId xmlns:a16="http://schemas.microsoft.com/office/drawing/2014/main" id="{8714B835-7335-E52E-EDD1-953C166243C1}"/>
              </a:ext>
            </a:extLst>
          </p:cNvPr>
          <p:cNvGraphicFramePr>
            <a:graphicFrameLocks noGrp="1"/>
          </p:cNvGraphicFramePr>
          <p:nvPr>
            <p:extLst>
              <p:ext uri="{D42A27DB-BD31-4B8C-83A1-F6EECF244321}">
                <p14:modId xmlns:p14="http://schemas.microsoft.com/office/powerpoint/2010/main" val="561055463"/>
              </p:ext>
            </p:extLst>
          </p:nvPr>
        </p:nvGraphicFramePr>
        <p:xfrm>
          <a:off x="423012" y="1527336"/>
          <a:ext cx="11376000" cy="4641233"/>
        </p:xfrm>
        <a:graphic>
          <a:graphicData uri="http://schemas.openxmlformats.org/drawingml/2006/table">
            <a:tbl>
              <a:tblPr firstRow="1" bandRow="1">
                <a:tableStyleId>{5C22544A-7EE6-4342-B048-85BDC9FD1C3A}</a:tableStyleId>
              </a:tblPr>
              <a:tblGrid>
                <a:gridCol w="2320188">
                  <a:extLst>
                    <a:ext uri="{9D8B030D-6E8A-4147-A177-3AD203B41FA5}">
                      <a16:colId xmlns:a16="http://schemas.microsoft.com/office/drawing/2014/main" val="2506890656"/>
                    </a:ext>
                  </a:extLst>
                </a:gridCol>
                <a:gridCol w="2263922">
                  <a:extLst>
                    <a:ext uri="{9D8B030D-6E8A-4147-A177-3AD203B41FA5}">
                      <a16:colId xmlns:a16="http://schemas.microsoft.com/office/drawing/2014/main" val="3321002864"/>
                    </a:ext>
                  </a:extLst>
                </a:gridCol>
                <a:gridCol w="2241490">
                  <a:extLst>
                    <a:ext uri="{9D8B030D-6E8A-4147-A177-3AD203B41FA5}">
                      <a16:colId xmlns:a16="http://schemas.microsoft.com/office/drawing/2014/main" val="2146110056"/>
                    </a:ext>
                  </a:extLst>
                </a:gridCol>
                <a:gridCol w="2441653">
                  <a:extLst>
                    <a:ext uri="{9D8B030D-6E8A-4147-A177-3AD203B41FA5}">
                      <a16:colId xmlns:a16="http://schemas.microsoft.com/office/drawing/2014/main" val="2582949453"/>
                    </a:ext>
                  </a:extLst>
                </a:gridCol>
                <a:gridCol w="2108747">
                  <a:extLst>
                    <a:ext uri="{9D8B030D-6E8A-4147-A177-3AD203B41FA5}">
                      <a16:colId xmlns:a16="http://schemas.microsoft.com/office/drawing/2014/main" val="791935117"/>
                    </a:ext>
                  </a:extLst>
                </a:gridCol>
              </a:tblGrid>
              <a:tr h="2492393">
                <a:tc>
                  <a:txBody>
                    <a:bodyPr/>
                    <a:lstStyle/>
                    <a:p>
                      <a:pPr rtl="0"/>
                      <a:endParaRPr lang="en-GB"/>
                    </a:p>
                  </a:txBody>
                  <a:tcPr marL="93278" marR="9327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accent2"/>
                      </a:solidFill>
                      <a:prstDash val="solid"/>
                      <a:round/>
                      <a:headEnd type="none" w="med" len="med"/>
                      <a:tailEnd type="none" w="med" len="med"/>
                    </a:lnB>
                    <a:noFill/>
                  </a:tcPr>
                </a:tc>
                <a:tc>
                  <a:txBody>
                    <a:bodyPr/>
                    <a:lstStyle/>
                    <a:p>
                      <a:pPr rtl="0"/>
                      <a:endParaRPr lang="en-GB"/>
                    </a:p>
                  </a:txBody>
                  <a:tcPr marL="93278" marR="9327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accent2"/>
                      </a:solidFill>
                      <a:prstDash val="solid"/>
                      <a:round/>
                      <a:headEnd type="none" w="med" len="med"/>
                      <a:tailEnd type="none" w="med" len="med"/>
                    </a:lnB>
                    <a:noFill/>
                  </a:tcPr>
                </a:tc>
                <a:tc>
                  <a:txBody>
                    <a:bodyPr/>
                    <a:lstStyle/>
                    <a:p>
                      <a:pPr rtl="0"/>
                      <a:r>
                        <a:rPr lang="en-GB" sz="1350" b="0" i="0" kern="1200">
                          <a:solidFill>
                            <a:schemeClr val="lt1"/>
                          </a:solidFill>
                          <a:effectLst/>
                          <a:latin typeface="+mn-lt"/>
                          <a:ea typeface="+mn-ea"/>
                          <a:cs typeface="+mn-cs"/>
                        </a:rPr>
                        <a:t> </a:t>
                      </a:r>
                      <a:endParaRPr lang="en-GB"/>
                    </a:p>
                  </a:txBody>
                  <a:tcPr marL="93278" marR="9327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accent2"/>
                      </a:solidFill>
                      <a:prstDash val="solid"/>
                      <a:round/>
                      <a:headEnd type="none" w="med" len="med"/>
                      <a:tailEnd type="none" w="med" len="med"/>
                    </a:lnB>
                    <a:noFill/>
                  </a:tcPr>
                </a:tc>
                <a:tc>
                  <a:txBody>
                    <a:bodyPr/>
                    <a:lstStyle/>
                    <a:p>
                      <a:pPr rtl="0"/>
                      <a:endParaRPr lang="en-GB" dirty="0"/>
                    </a:p>
                  </a:txBody>
                  <a:tcPr marL="93278" marR="9327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accent2"/>
                      </a:solidFill>
                      <a:prstDash val="solid"/>
                      <a:round/>
                      <a:headEnd type="none" w="med" len="med"/>
                      <a:tailEnd type="none" w="med" len="med"/>
                    </a:lnB>
                    <a:noFill/>
                  </a:tcPr>
                </a:tc>
                <a:tc>
                  <a:txBody>
                    <a:bodyPr/>
                    <a:lstStyle/>
                    <a:p>
                      <a:pPr rtl="0"/>
                      <a:endParaRPr lang="en-GB" dirty="0"/>
                    </a:p>
                  </a:txBody>
                  <a:tcPr marL="93278" marR="9327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381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546474618"/>
                  </a:ext>
                </a:extLst>
              </a:tr>
              <a:tr h="361771">
                <a:tc>
                  <a:txBody>
                    <a:bodyPr/>
                    <a:lstStyle/>
                    <a:p>
                      <a:pPr algn="ctr" rtl="0"/>
                      <a:r>
                        <a:rPr lang="en-GB" sz="1200" b="1" dirty="0">
                          <a:latin typeface="+mn-lt"/>
                        </a:rPr>
                        <a:t>Frederik Beelitz</a:t>
                      </a:r>
                    </a:p>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0" i="0" u="none" strike="noStrike" kern="1200" cap="none" spc="0" normalizeH="0" baseline="0" dirty="0">
                          <a:ln>
                            <a:noFill/>
                          </a:ln>
                          <a:solidFill>
                            <a:schemeClr val="bg2">
                              <a:lumMod val="90000"/>
                            </a:schemeClr>
                          </a:solidFill>
                          <a:effectLst/>
                          <a:uLnTx/>
                          <a:uFillTx/>
                          <a:latin typeface="+mn-lt"/>
                          <a:ea typeface="+mn-ea"/>
                          <a:cs typeface="+mn-cs"/>
                          <a:hlinkClick r:id="rId7">
                            <a:extLst>
                              <a:ext uri="{A12FA001-AC4F-418D-AE19-62706E023703}">
                                <ahyp:hlinkClr xmlns:ahyp="http://schemas.microsoft.com/office/drawing/2018/hyperlinkcolor" val="tx"/>
                              </a:ext>
                            </a:extLst>
                          </a:hlinkClick>
                        </a:rPr>
                        <a:t>Frederik.Beelitz@auroraer.com</a:t>
                      </a:r>
                      <a:r>
                        <a:rPr kumimoji="0" lang="en-GB" sz="1200" b="0" i="0" u="none" strike="noStrike" kern="1200" cap="none" spc="0" normalizeH="0" baseline="0" dirty="0">
                          <a:ln>
                            <a:noFill/>
                          </a:ln>
                          <a:solidFill>
                            <a:schemeClr val="bg2">
                              <a:lumMod val="90000"/>
                            </a:schemeClr>
                          </a:solidFill>
                          <a:effectLst/>
                          <a:uLnTx/>
                          <a:uFillTx/>
                          <a:latin typeface="+mn-lt"/>
                          <a:ea typeface="+mn-ea"/>
                          <a:cs typeface="+mn-cs"/>
                        </a:rPr>
                        <a:t> </a:t>
                      </a:r>
                    </a:p>
                  </a:txBody>
                  <a:tcPr marL="93278" marR="9327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sz="1200" b="1" dirty="0">
                          <a:latin typeface="+mn-lt"/>
                        </a:rPr>
                        <a:t>David Olley</a:t>
                      </a:r>
                    </a:p>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0" i="0" u="none" strike="noStrike" kern="1200" cap="none" spc="0" normalizeH="0" baseline="0" dirty="0">
                          <a:ln>
                            <a:noFill/>
                          </a:ln>
                          <a:solidFill>
                            <a:schemeClr val="bg2">
                              <a:lumMod val="90000"/>
                            </a:schemeClr>
                          </a:solidFill>
                          <a:effectLst/>
                          <a:uLnTx/>
                          <a:uFillTx/>
                          <a:latin typeface="+mn-lt"/>
                          <a:ea typeface="+mn-ea"/>
                          <a:cs typeface="+mn-cs"/>
                          <a:hlinkClick r:id="rId8">
                            <a:extLst>
                              <a:ext uri="{A12FA001-AC4F-418D-AE19-62706E023703}">
                                <ahyp:hlinkClr xmlns:ahyp="http://schemas.microsoft.com/office/drawing/2018/hyperlinkcolor" val="tx"/>
                              </a:ext>
                            </a:extLst>
                          </a:hlinkClick>
                        </a:rPr>
                        <a:t>David.Olley@auroraer.com</a:t>
                      </a:r>
                      <a:r>
                        <a:rPr kumimoji="0" lang="en-GB" sz="1200" b="0" i="0" u="none" strike="noStrike" kern="1200" cap="none" spc="0" normalizeH="0" baseline="0" dirty="0">
                          <a:ln>
                            <a:noFill/>
                          </a:ln>
                          <a:solidFill>
                            <a:schemeClr val="bg2">
                              <a:lumMod val="90000"/>
                            </a:schemeClr>
                          </a:solidFill>
                          <a:effectLst/>
                          <a:uLnTx/>
                          <a:uFillTx/>
                          <a:latin typeface="+mn-lt"/>
                          <a:ea typeface="+mn-ea"/>
                          <a:cs typeface="+mn-cs"/>
                        </a:rPr>
                        <a:t> </a:t>
                      </a:r>
                    </a:p>
                  </a:txBody>
                  <a:tcPr marL="93278" marR="9327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a:r>
                        <a:rPr lang="en-GB" sz="1200" b="1" dirty="0">
                          <a:latin typeface="+mn-lt"/>
                        </a:rPr>
                        <a:t>Emma Keisser</a:t>
                      </a:r>
                    </a:p>
                    <a:p>
                      <a:pPr algn="ctr" rtl="0"/>
                      <a:r>
                        <a:rPr lang="en-GB" sz="1200" b="0" dirty="0">
                          <a:solidFill>
                            <a:schemeClr val="bg2">
                              <a:lumMod val="90000"/>
                            </a:schemeClr>
                          </a:solidFill>
                          <a:latin typeface="+mn-lt"/>
                          <a:hlinkClick r:id="rId9">
                            <a:extLst>
                              <a:ext uri="{A12FA001-AC4F-418D-AE19-62706E023703}">
                                <ahyp:hlinkClr xmlns:ahyp="http://schemas.microsoft.com/office/drawing/2018/hyperlinkcolor" val="tx"/>
                              </a:ext>
                            </a:extLst>
                          </a:hlinkClick>
                        </a:rPr>
                        <a:t>Emma.Keisser@auroraer.com</a:t>
                      </a:r>
                      <a:r>
                        <a:rPr lang="en-GB" sz="1200" b="0" dirty="0">
                          <a:solidFill>
                            <a:schemeClr val="bg2">
                              <a:lumMod val="90000"/>
                            </a:schemeClr>
                          </a:solidFill>
                          <a:latin typeface="+mn-lt"/>
                        </a:rPr>
                        <a:t> </a:t>
                      </a:r>
                    </a:p>
                  </a:txBody>
                  <a:tcPr marL="93278" marR="9327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C3C3B"/>
                          </a:solidFill>
                          <a:effectLst/>
                          <a:uLnTx/>
                          <a:uFillTx/>
                          <a:latin typeface="+mn-lt"/>
                          <a:ea typeface="+mn-ea"/>
                          <a:cs typeface="+mn-cs"/>
                        </a:rPr>
                        <a:t>Emma Woodward</a:t>
                      </a:r>
                    </a:p>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0" i="0" u="none" strike="noStrike" kern="1200" cap="none" spc="0" normalizeH="0" baseline="0" noProof="0" dirty="0">
                          <a:ln>
                            <a:noFill/>
                          </a:ln>
                          <a:solidFill>
                            <a:schemeClr val="bg2">
                              <a:lumMod val="90000"/>
                            </a:schemeClr>
                          </a:solidFill>
                          <a:effectLst/>
                          <a:uLnTx/>
                          <a:uFillTx/>
                          <a:latin typeface="+mn-lt"/>
                          <a:ea typeface="+mn-ea"/>
                          <a:cs typeface="+mn-cs"/>
                          <a:hlinkClick r:id="rId10">
                            <a:extLst>
                              <a:ext uri="{A12FA001-AC4F-418D-AE19-62706E023703}">
                                <ahyp:hlinkClr xmlns:ahyp="http://schemas.microsoft.com/office/drawing/2018/hyperlinkcolor" val="tx"/>
                              </a:ext>
                            </a:extLst>
                          </a:hlinkClick>
                        </a:rPr>
                        <a:t>Emma.Woodward@auroraer.com</a:t>
                      </a:r>
                      <a:r>
                        <a:rPr kumimoji="0" lang="en-GB" sz="1200" b="0" i="0" u="none" strike="noStrike" kern="1200" cap="none" spc="0" normalizeH="0" baseline="0" noProof="0" dirty="0">
                          <a:ln>
                            <a:noFill/>
                          </a:ln>
                          <a:solidFill>
                            <a:schemeClr val="bg2">
                              <a:lumMod val="90000"/>
                            </a:schemeClr>
                          </a:solidFill>
                          <a:effectLst/>
                          <a:uLnTx/>
                          <a:uFillTx/>
                          <a:latin typeface="+mn-lt"/>
                          <a:ea typeface="+mn-ea"/>
                          <a:cs typeface="+mn-cs"/>
                        </a:rPr>
                        <a:t> </a:t>
                      </a:r>
                      <a:endParaRPr kumimoji="0" lang="en-GB" sz="1200" b="1" i="0" u="none" strike="noStrike" kern="1200" cap="none" spc="0" normalizeH="0" baseline="0" noProof="0" dirty="0">
                        <a:ln>
                          <a:noFill/>
                        </a:ln>
                        <a:solidFill>
                          <a:schemeClr val="bg2">
                            <a:lumMod val="90000"/>
                          </a:schemeClr>
                        </a:solidFill>
                        <a:effectLst/>
                        <a:uLnTx/>
                        <a:uFillTx/>
                        <a:latin typeface="+mn-lt"/>
                        <a:ea typeface="+mn-ea"/>
                        <a:cs typeface="+mn-cs"/>
                      </a:endParaRPr>
                    </a:p>
                  </a:txBody>
                  <a:tcPr marL="93278" marR="9327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C3C3B"/>
                          </a:solidFill>
                          <a:effectLst/>
                          <a:uLnTx/>
                          <a:uFillTx/>
                          <a:latin typeface="+mn-lt"/>
                          <a:ea typeface="+mn-ea"/>
                          <a:cs typeface="+mn-cs"/>
                        </a:rPr>
                        <a:t>Kevin Caballero Henkel</a:t>
                      </a:r>
                    </a:p>
                  </a:txBody>
                  <a:tcPr marL="93278" marR="93278">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14283965"/>
                  </a:ext>
                </a:extLst>
              </a:tr>
              <a:tr h="504000">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1" i="0" u="none" strike="noStrike" kern="1200" cap="none" spc="0" normalizeH="0" baseline="0" noProof="0" dirty="0">
                          <a:ln>
                            <a:noFill/>
                          </a:ln>
                          <a:solidFill>
                            <a:schemeClr val="accent1"/>
                          </a:solidFill>
                          <a:effectLst/>
                          <a:uLnTx/>
                          <a:uFillTx/>
                          <a:latin typeface="+mn-lt"/>
                          <a:ea typeface="+mn-ea"/>
                          <a:cs typeface="+mn-cs"/>
                        </a:rPr>
                        <a:t>Advisory Principal</a:t>
                      </a:r>
                    </a:p>
                    <a:p>
                      <a:pPr marL="0" marR="0" lvl="0" indent="0" algn="ctr" defTabSz="914400" rtl="0" eaLnBrk="1" fontAlgn="auto" latinLnBrk="0" hangingPunct="1">
                        <a:lnSpc>
                          <a:spcPct val="100000"/>
                        </a:lnSpc>
                        <a:spcBef>
                          <a:spcPts val="0"/>
                        </a:spcBef>
                        <a:spcAft>
                          <a:spcPts val="1000"/>
                        </a:spcAft>
                        <a:buClrTx/>
                        <a:buSzTx/>
                        <a:buFontTx/>
                        <a:buNone/>
                        <a:tabLst/>
                        <a:defRPr/>
                      </a:pPr>
                      <a:endParaRPr kumimoji="0" lang="en-GB" sz="1200" b="1" i="0" u="none" strike="noStrike" kern="1200" cap="none" spc="0" normalizeH="0" baseline="0" noProof="0" dirty="0">
                        <a:ln>
                          <a:noFill/>
                        </a:ln>
                        <a:solidFill>
                          <a:schemeClr val="accent1"/>
                        </a:solidFill>
                        <a:effectLst/>
                        <a:uLnTx/>
                        <a:uFillTx/>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1" i="0" u="none" strike="noStrike" kern="1200" cap="none" spc="0" normalizeH="0" baseline="0" noProof="0" dirty="0">
                          <a:ln>
                            <a:noFill/>
                          </a:ln>
                          <a:solidFill>
                            <a:schemeClr val="accent1"/>
                          </a:solidFill>
                          <a:effectLst/>
                          <a:uLnTx/>
                          <a:uFillTx/>
                          <a:latin typeface="+mn-lt"/>
                          <a:ea typeface="+mn-ea"/>
                          <a:cs typeface="+mn-cs"/>
                        </a:rPr>
                        <a:t>Senior Associate</a:t>
                      </a:r>
                    </a:p>
                    <a:p>
                      <a:pPr marL="0" marR="0" lvl="0" indent="0" algn="ctr" defTabSz="914400" rtl="0" eaLnBrk="1" fontAlgn="auto" latinLnBrk="0" hangingPunct="1">
                        <a:lnSpc>
                          <a:spcPct val="100000"/>
                        </a:lnSpc>
                        <a:spcBef>
                          <a:spcPts val="0"/>
                        </a:spcBef>
                        <a:spcAft>
                          <a:spcPts val="1000"/>
                        </a:spcAft>
                        <a:buClrTx/>
                        <a:buSzTx/>
                        <a:buFontTx/>
                        <a:buNone/>
                        <a:tabLst/>
                        <a:defRPr/>
                      </a:pPr>
                      <a:endParaRPr kumimoji="0" lang="en-GB" sz="1200" b="1" i="0" u="none" strike="noStrike" kern="1200" cap="none" spc="0" normalizeH="0" baseline="0" noProof="0" dirty="0">
                        <a:ln>
                          <a:noFill/>
                        </a:ln>
                        <a:solidFill>
                          <a:schemeClr val="accent1"/>
                        </a:solidFill>
                        <a:effectLst/>
                        <a:uLnTx/>
                        <a:uFillTx/>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1" i="0" u="none" strike="noStrike" kern="1200" cap="none" spc="0" normalizeH="0" baseline="0" noProof="0" dirty="0">
                          <a:ln>
                            <a:noFill/>
                          </a:ln>
                          <a:solidFill>
                            <a:schemeClr val="accent1"/>
                          </a:solidFill>
                          <a:effectLst/>
                          <a:uLnTx/>
                          <a:uFillTx/>
                          <a:latin typeface="+mn-lt"/>
                          <a:ea typeface="+mn-ea"/>
                          <a:cs typeface="+mn-cs"/>
                        </a:rPr>
                        <a:t>Associate</a:t>
                      </a:r>
                    </a:p>
                    <a:p>
                      <a:pPr marL="0" marR="0" lvl="0" indent="0" algn="ctr" defTabSz="914400" rtl="0" eaLnBrk="1" fontAlgn="auto" latinLnBrk="0" hangingPunct="1">
                        <a:lnSpc>
                          <a:spcPct val="100000"/>
                        </a:lnSpc>
                        <a:spcBef>
                          <a:spcPts val="0"/>
                        </a:spcBef>
                        <a:spcAft>
                          <a:spcPts val="1000"/>
                        </a:spcAft>
                        <a:buClrTx/>
                        <a:buSzTx/>
                        <a:buFontTx/>
                        <a:buNone/>
                        <a:tabLst/>
                        <a:defRPr/>
                      </a:pPr>
                      <a:endParaRPr kumimoji="0" lang="en-GB" sz="1200" b="1" i="0" u="none" strike="noStrike" kern="1200" cap="none" spc="0" normalizeH="0" baseline="0" noProof="0" dirty="0">
                        <a:ln>
                          <a:noFill/>
                        </a:ln>
                        <a:solidFill>
                          <a:schemeClr val="accent1"/>
                        </a:solidFill>
                        <a:effectLst/>
                        <a:uLnTx/>
                        <a:uFillTx/>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200" b="1" i="0" u="none" strike="noStrike" kern="1200" cap="none" spc="0" normalizeH="0" baseline="0" noProof="0" dirty="0">
                          <a:ln>
                            <a:noFill/>
                          </a:ln>
                          <a:solidFill>
                            <a:schemeClr val="accent1"/>
                          </a:solidFill>
                          <a:effectLst/>
                          <a:uLnTx/>
                          <a:uFillTx/>
                          <a:latin typeface="+mn-lt"/>
                          <a:ea typeface="+mn-ea"/>
                          <a:cs typeface="+mn-cs"/>
                        </a:rPr>
                        <a:t>European Hydrogen Market Lead</a:t>
                      </a: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noFill/>
                  </a:tcPr>
                </a:tc>
                <a:tc>
                  <a:txBody>
                    <a:bodyPr/>
                    <a:lstStyle/>
                    <a:p>
                      <a:pPr marL="171450" marR="0" lvl="0" indent="-171450" algn="l" defTabSz="685783" rtl="0" eaLnBrk="1" fontAlgn="auto" latinLnBrk="0" hangingPunct="1">
                        <a:lnSpc>
                          <a:spcPct val="100000"/>
                        </a:lnSpc>
                        <a:spcBef>
                          <a:spcPts val="400"/>
                        </a:spcBef>
                        <a:spcAft>
                          <a:spcPts val="400"/>
                        </a:spcAft>
                        <a:buClrTx/>
                        <a:buSzTx/>
                        <a:buFont typeface="Wingdings" panose="05000000000000000000" pitchFamily="2" charset="2"/>
                        <a:buChar char="§"/>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12700" cmpd="sng">
                      <a:noFill/>
                    </a:lnB>
                    <a:noFill/>
                  </a:tcPr>
                </a:tc>
                <a:extLst>
                  <a:ext uri="{0D108BD9-81ED-4DB2-BD59-A6C34878D82A}">
                    <a16:rowId xmlns:a16="http://schemas.microsoft.com/office/drawing/2014/main" val="3370941594"/>
                  </a:ext>
                </a:extLst>
              </a:tr>
              <a:tr h="504000">
                <a:tc>
                  <a:txBody>
                    <a:bodyPr/>
                    <a:lstStyle/>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r>
                        <a:rPr lang="en-GB" sz="1200" kern="1200" noProof="0" dirty="0">
                          <a:solidFill>
                            <a:schemeClr val="tx1"/>
                          </a:solidFill>
                          <a:latin typeface="+mn-lt"/>
                          <a:ea typeface="+mn-ea"/>
                          <a:cs typeface="+mn-cs"/>
                        </a:rPr>
                        <a:t>Leads Aurora’s Central Europe Advisory hydrogen and decarbonisation  practice</a:t>
                      </a:r>
                    </a:p>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noFill/>
                  </a:tcPr>
                </a:tc>
                <a:tc>
                  <a:txBody>
                    <a:bodyPr/>
                    <a:lstStyle/>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r>
                        <a:rPr lang="en-GB" sz="1200" kern="1200" noProof="0" dirty="0">
                          <a:solidFill>
                            <a:schemeClr val="tx1"/>
                          </a:solidFill>
                          <a:latin typeface="+mn-lt"/>
                          <a:ea typeface="+mn-ea"/>
                          <a:cs typeface="+mn-cs"/>
                        </a:rPr>
                        <a:t>Specialised in hydrogen markets, flexible energy, and auction design</a:t>
                      </a:r>
                    </a:p>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noFill/>
                  </a:tcPr>
                </a:tc>
                <a:tc>
                  <a:txBody>
                    <a:bodyPr/>
                    <a:lstStyle/>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r>
                        <a:rPr lang="en-GB" sz="1200" kern="1200" noProof="0" dirty="0">
                          <a:solidFill>
                            <a:schemeClr val="tx1"/>
                          </a:solidFill>
                          <a:latin typeface="+mn-lt"/>
                          <a:ea typeface="+mn-ea"/>
                          <a:cs typeface="+mn-cs"/>
                        </a:rPr>
                        <a:t>Specialised in H</a:t>
                      </a:r>
                      <a:r>
                        <a:rPr lang="en-GB" sz="1200" kern="1200" baseline="-25000" noProof="0" dirty="0">
                          <a:solidFill>
                            <a:schemeClr val="tx1"/>
                          </a:solidFill>
                          <a:latin typeface="+mn-lt"/>
                          <a:ea typeface="+mn-ea"/>
                          <a:cs typeface="+mn-cs"/>
                        </a:rPr>
                        <a:t>2</a:t>
                      </a:r>
                      <a:r>
                        <a:rPr lang="en-GB" sz="1200" kern="1200" noProof="0" dirty="0">
                          <a:solidFill>
                            <a:schemeClr val="tx1"/>
                          </a:solidFill>
                          <a:latin typeface="+mn-lt"/>
                          <a:ea typeface="+mn-ea"/>
                          <a:cs typeface="+mn-cs"/>
                        </a:rPr>
                        <a:t> projects at Aurora, with a background in </a:t>
                      </a:r>
                      <a:r>
                        <a:rPr lang="en-GB" sz="1200" dirty="0"/>
                        <a:t>infrastructure asset management</a:t>
                      </a:r>
                      <a:endParaRPr lang="en-GB" sz="1200" kern="1200" noProof="0" dirty="0">
                        <a:solidFill>
                          <a:schemeClr val="tx1"/>
                        </a:solidFill>
                        <a:latin typeface="+mn-lt"/>
                        <a:ea typeface="+mn-ea"/>
                        <a:cs typeface="+mn-cs"/>
                      </a:endParaRPr>
                    </a:p>
                    <a:p>
                      <a:pPr marL="0" marR="0" lvl="0" indent="0" algn="ctr" defTabSz="685783" rtl="0" eaLnBrk="1" fontAlgn="auto" latinLnBrk="0" hangingPunct="1">
                        <a:lnSpc>
                          <a:spcPct val="100000"/>
                        </a:lnSpc>
                        <a:spcBef>
                          <a:spcPts val="400"/>
                        </a:spcBef>
                        <a:spcAft>
                          <a:spcPts val="400"/>
                        </a:spcAft>
                        <a:buClrTx/>
                        <a:buSzTx/>
                        <a:buFont typeface="Wingdings" panose="05000000000000000000" pitchFamily="2" charset="2"/>
                        <a:buNone/>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noFill/>
                  </a:tcPr>
                </a:tc>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lang="en-GB" sz="1200" kern="1200" noProof="0" dirty="0">
                          <a:solidFill>
                            <a:schemeClr val="tx1"/>
                          </a:solidFill>
                          <a:latin typeface="+mn-lt"/>
                          <a:ea typeface="+mn-ea"/>
                          <a:cs typeface="+mn-cs"/>
                        </a:rPr>
                        <a:t>Advises on all aspects of the development of a hydrogen economy in Europe</a:t>
                      </a:r>
                    </a:p>
                    <a:p>
                      <a:pPr marL="0" marR="0" lvl="0" indent="0" algn="ctr" defTabSz="914400" rtl="0" eaLnBrk="1" fontAlgn="auto" latinLnBrk="0" hangingPunct="1">
                        <a:lnSpc>
                          <a:spcPct val="100000"/>
                        </a:lnSpc>
                        <a:spcBef>
                          <a:spcPts val="0"/>
                        </a:spcBef>
                        <a:spcAft>
                          <a:spcPts val="1000"/>
                        </a:spcAft>
                        <a:buClrTx/>
                        <a:buSzTx/>
                        <a:buFontTx/>
                        <a:buNone/>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noFill/>
                  </a:tcPr>
                </a:tc>
                <a:tc>
                  <a:txBody>
                    <a:bodyPr/>
                    <a:lstStyle/>
                    <a:p>
                      <a:pPr marL="171450" marR="0" lvl="0" indent="-171450" algn="l" defTabSz="685783" rtl="0" eaLnBrk="1" fontAlgn="auto" latinLnBrk="0" hangingPunct="1">
                        <a:lnSpc>
                          <a:spcPct val="100000"/>
                        </a:lnSpc>
                        <a:spcBef>
                          <a:spcPts val="400"/>
                        </a:spcBef>
                        <a:spcAft>
                          <a:spcPts val="400"/>
                        </a:spcAft>
                        <a:buClrTx/>
                        <a:buSzTx/>
                        <a:buFont typeface="Wingdings" panose="05000000000000000000" pitchFamily="2" charset="2"/>
                        <a:buChar char="§"/>
                        <a:tabLst/>
                        <a:defRPr/>
                      </a:pPr>
                      <a:endParaRPr lang="en-GB" sz="1200" kern="1200" noProof="0" dirty="0">
                        <a:solidFill>
                          <a:schemeClr val="tx1"/>
                        </a:solidFill>
                        <a:latin typeface="+mn-lt"/>
                        <a:ea typeface="+mn-ea"/>
                        <a:cs typeface="+mn-cs"/>
                      </a:endParaRPr>
                    </a:p>
                  </a:txBody>
                  <a:tcPr marL="108000" marR="108000">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noFill/>
                  </a:tcPr>
                </a:tc>
                <a:extLst>
                  <a:ext uri="{0D108BD9-81ED-4DB2-BD59-A6C34878D82A}">
                    <a16:rowId xmlns:a16="http://schemas.microsoft.com/office/drawing/2014/main" val="4162537451"/>
                  </a:ext>
                </a:extLst>
              </a:tr>
            </a:tbl>
          </a:graphicData>
        </a:graphic>
      </p:graphicFrame>
      <p:sp>
        <p:nvSpPr>
          <p:cNvPr id="5" name="Text Placeholder 4">
            <a:extLst>
              <a:ext uri="{FF2B5EF4-FFF2-40B4-BE49-F238E27FC236}">
                <a16:creationId xmlns:a16="http://schemas.microsoft.com/office/drawing/2014/main" id="{62572A2B-1415-48FA-B74E-ACFB7CC3141F}"/>
              </a:ext>
            </a:extLst>
          </p:cNvPr>
          <p:cNvSpPr>
            <a:spLocks noGrp="1"/>
          </p:cNvSpPr>
          <p:nvPr>
            <p:ph type="body" sz="quarter" idx="22"/>
          </p:nvPr>
        </p:nvSpPr>
        <p:spPr>
          <a:xfrm>
            <a:off x="381001" y="6715169"/>
            <a:ext cx="1452321" cy="110800"/>
          </a:xfrm>
        </p:spPr>
        <p:txBody>
          <a:bodyPr/>
          <a:lstStyle/>
          <a:p>
            <a:r>
              <a:rPr lang="en-GB"/>
              <a:t>Source: Aurora Energy Research</a:t>
            </a:r>
          </a:p>
        </p:txBody>
      </p:sp>
      <p:sp>
        <p:nvSpPr>
          <p:cNvPr id="6" name="Title 5">
            <a:extLst>
              <a:ext uri="{FF2B5EF4-FFF2-40B4-BE49-F238E27FC236}">
                <a16:creationId xmlns:a16="http://schemas.microsoft.com/office/drawing/2014/main" id="{34F4BD3F-C719-BBF8-E6DD-F626517AB967}"/>
              </a:ext>
            </a:extLst>
          </p:cNvPr>
          <p:cNvSpPr>
            <a:spLocks noGrp="1"/>
          </p:cNvSpPr>
          <p:nvPr>
            <p:ph type="title"/>
          </p:nvPr>
        </p:nvSpPr>
        <p:spPr>
          <a:xfrm>
            <a:off x="381599" y="411856"/>
            <a:ext cx="9059284" cy="609398"/>
          </a:xfrm>
        </p:spPr>
        <p:txBody>
          <a:bodyPr vert="horz"/>
          <a:lstStyle/>
          <a:p>
            <a:r>
              <a:rPr lang="en-GB" dirty="0"/>
              <a:t>Contact the authors of the report and experts who have contributed to address any questions</a:t>
            </a:r>
          </a:p>
        </p:txBody>
      </p:sp>
      <p:pic>
        <p:nvPicPr>
          <p:cNvPr id="4" name="Picture 3" descr="A person wearing glasses and a blue shirt&#10;&#10;Description automatically generated">
            <a:extLst>
              <a:ext uri="{FF2B5EF4-FFF2-40B4-BE49-F238E27FC236}">
                <a16:creationId xmlns:a16="http://schemas.microsoft.com/office/drawing/2014/main" id="{3F2EA0DD-25A6-79E3-3008-806A79512567}"/>
              </a:ext>
            </a:extLst>
          </p:cNvPr>
          <p:cNvPicPr>
            <a:picLocks/>
          </p:cNvPicPr>
          <p:nvPr/>
        </p:nvPicPr>
        <p:blipFill rotWithShape="1">
          <a:blip r:embed="rId11" cstate="hqprint">
            <a:duotone>
              <a:prstClr val="black"/>
              <a:schemeClr val="accent6">
                <a:tint val="45000"/>
                <a:satMod val="400000"/>
              </a:schemeClr>
            </a:duotone>
            <a:extLst>
              <a:ext uri="{28A0092B-C50C-407E-A947-70E740481C1C}">
                <a14:useLocalDpi xmlns:a14="http://schemas.microsoft.com/office/drawing/2010/main"/>
              </a:ext>
            </a:extLst>
          </a:blip>
          <a:srcRect l="22287" r="22287"/>
          <a:stretch/>
        </p:blipFill>
        <p:spPr>
          <a:xfrm>
            <a:off x="1048425" y="1732047"/>
            <a:ext cx="1432800" cy="2016000"/>
          </a:xfrm>
          <a:prstGeom prst="rect">
            <a:avLst/>
          </a:prstGeom>
        </p:spPr>
      </p:pic>
      <p:pic>
        <p:nvPicPr>
          <p:cNvPr id="13" name="Picture 12">
            <a:extLst>
              <a:ext uri="{FF2B5EF4-FFF2-40B4-BE49-F238E27FC236}">
                <a16:creationId xmlns:a16="http://schemas.microsoft.com/office/drawing/2014/main" id="{F0ADDA2D-24CE-B9DB-8806-2FF1C3E0F77F}"/>
              </a:ext>
            </a:extLst>
          </p:cNvPr>
          <p:cNvPicPr>
            <a:picLocks/>
          </p:cNvPicPr>
          <p:nvPr/>
        </p:nvPicPr>
        <p:blipFill>
          <a:blip r:embed="rId12"/>
          <a:srcRect/>
          <a:stretch/>
        </p:blipFill>
        <p:spPr>
          <a:xfrm>
            <a:off x="5014480" y="1786002"/>
            <a:ext cx="1976255" cy="1981852"/>
          </a:xfrm>
          <a:prstGeom prst="rect">
            <a:avLst/>
          </a:prstGeom>
        </p:spPr>
      </p:pic>
      <p:pic>
        <p:nvPicPr>
          <p:cNvPr id="15" name="Picture 14" descr="A person smiling for the camera&#10;&#10;Description automatically generated with medium confidence">
            <a:extLst>
              <a:ext uri="{FF2B5EF4-FFF2-40B4-BE49-F238E27FC236}">
                <a16:creationId xmlns:a16="http://schemas.microsoft.com/office/drawing/2014/main" id="{EDE58CF8-9322-F226-B44F-F5C4F5CA806B}"/>
              </a:ext>
            </a:extLst>
          </p:cNvPr>
          <p:cNvPicPr>
            <a:picLocks noChangeAspect="1"/>
          </p:cNvPicPr>
          <p:nvPr/>
        </p:nvPicPr>
        <p:blipFill rotWithShape="1">
          <a:blip r:embed="rId13" cstate="hq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7692189" y="1768928"/>
            <a:ext cx="1493520" cy="2016000"/>
          </a:xfrm>
          <a:prstGeom prst="rect">
            <a:avLst/>
          </a:prstGeom>
        </p:spPr>
      </p:pic>
      <p:pic>
        <p:nvPicPr>
          <p:cNvPr id="3" name="Picture 2" descr="Medium shot of a person smiling&#10;&#10;Description automatically generated">
            <a:extLst>
              <a:ext uri="{FF2B5EF4-FFF2-40B4-BE49-F238E27FC236}">
                <a16:creationId xmlns:a16="http://schemas.microsoft.com/office/drawing/2014/main" id="{F537CFF2-569F-804F-C68A-AE1D2D05312B}"/>
              </a:ext>
            </a:extLst>
          </p:cNvPr>
          <p:cNvPicPr>
            <a:picLocks noChangeAspect="1"/>
          </p:cNvPicPr>
          <p:nvPr/>
        </p:nvPicPr>
        <p:blipFill>
          <a:blip r:embed="rId15"/>
          <a:stretch>
            <a:fillRect/>
          </a:stretch>
        </p:blipFill>
        <p:spPr>
          <a:xfrm>
            <a:off x="3106638" y="1678092"/>
            <a:ext cx="1393175" cy="2089762"/>
          </a:xfrm>
          <a:prstGeom prst="rect">
            <a:avLst/>
          </a:prstGeom>
        </p:spPr>
      </p:pic>
      <p:sp>
        <p:nvSpPr>
          <p:cNvPr id="19" name="Rectangle 18">
            <a:extLst>
              <a:ext uri="{FF2B5EF4-FFF2-40B4-BE49-F238E27FC236}">
                <a16:creationId xmlns:a16="http://schemas.microsoft.com/office/drawing/2014/main" id="{730D1A48-D6C1-ACCE-5C86-9315B28FBE49}"/>
              </a:ext>
            </a:extLst>
          </p:cNvPr>
          <p:cNvSpPr/>
          <p:nvPr/>
        </p:nvSpPr>
        <p:spPr>
          <a:xfrm>
            <a:off x="7505402" y="742770"/>
            <a:ext cx="3028208" cy="1116304"/>
          </a:xfrm>
          <a:prstGeom prst="rect">
            <a:avLst/>
          </a:prstGeom>
          <a:solidFill>
            <a:srgbClr val="FFFF00"/>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r>
              <a:rPr lang="en-GB" sz="1200" dirty="0">
                <a:solidFill>
                  <a:schemeClr val="tx1"/>
                </a:solidFill>
              </a:rPr>
              <a:t>Kevin to add picture, email and short bio</a:t>
            </a:r>
          </a:p>
        </p:txBody>
      </p:sp>
    </p:spTree>
    <p:extLst>
      <p:ext uri="{BB962C8B-B14F-4D97-AF65-F5344CB8AC3E}">
        <p14:creationId xmlns:p14="http://schemas.microsoft.com/office/powerpoint/2010/main" val="3223675204"/>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A068F54-A04F-055F-EC53-E4A841227BE6}"/>
              </a:ext>
            </a:extLst>
          </p:cNvPr>
          <p:cNvGraphicFramePr>
            <a:graphicFrameLocks noChangeAspect="1"/>
          </p:cNvGraphicFramePr>
          <p:nvPr>
            <p:custDataLst>
              <p:tags r:id="rId1"/>
            </p:custDataLst>
            <p:extLst>
              <p:ext uri="{D42A27DB-BD31-4B8C-83A1-F6EECF244321}">
                <p14:modId xmlns:p14="http://schemas.microsoft.com/office/powerpoint/2010/main" val="838581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06" imgH="608" progId="TCLayout.ActiveDocument.1">
                  <p:embed/>
                </p:oleObj>
              </mc:Choice>
              <mc:Fallback>
                <p:oleObj name="think-cell Slide" r:id="rId4" imgW="606" imgH="608" progId="TCLayout.ActiveDocument.1">
                  <p:embed/>
                  <p:pic>
                    <p:nvPicPr>
                      <p:cNvPr id="9" name="Object 8" hidden="1">
                        <a:extLst>
                          <a:ext uri="{FF2B5EF4-FFF2-40B4-BE49-F238E27FC236}">
                            <a16:creationId xmlns:a16="http://schemas.microsoft.com/office/drawing/2014/main" id="{EA068F54-A04F-055F-EC53-E4A841227B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F11E86E-52E4-4FC7-362C-0AD20EF00674}"/>
              </a:ext>
            </a:extLst>
          </p:cNvPr>
          <p:cNvSpPr>
            <a:spLocks noGrp="1"/>
          </p:cNvSpPr>
          <p:nvPr>
            <p:ph type="title"/>
          </p:nvPr>
        </p:nvSpPr>
        <p:spPr/>
        <p:txBody>
          <a:bodyPr vert="horz"/>
          <a:lstStyle/>
          <a:p>
            <a:r>
              <a:rPr lang="en-GB" dirty="0"/>
              <a:t>Our E-fuels Report offers an in-depth view of the European e-fuel market development, cost drivers and acceleration factors for uptake</a:t>
            </a:r>
          </a:p>
        </p:txBody>
      </p:sp>
      <p:sp>
        <p:nvSpPr>
          <p:cNvPr id="17" name="Text Placeholder 16">
            <a:extLst>
              <a:ext uri="{FF2B5EF4-FFF2-40B4-BE49-F238E27FC236}">
                <a16:creationId xmlns:a16="http://schemas.microsoft.com/office/drawing/2014/main" id="{0CF060E6-992D-7723-CE03-B7A10CA39E7E}"/>
              </a:ext>
            </a:extLst>
          </p:cNvPr>
          <p:cNvSpPr>
            <a:spLocks noGrp="1"/>
          </p:cNvSpPr>
          <p:nvPr>
            <p:ph type="body" sz="quarter" idx="27"/>
          </p:nvPr>
        </p:nvSpPr>
        <p:spPr>
          <a:xfrm>
            <a:off x="381000" y="1406264"/>
            <a:ext cx="8601074" cy="2882840"/>
          </a:xfrm>
        </p:spPr>
        <p:txBody>
          <a:bodyPr/>
          <a:lstStyle/>
          <a:p>
            <a:pPr marL="171450" indent="-171450">
              <a:spcBef>
                <a:spcPts val="1200"/>
              </a:spcBef>
              <a:buFont typeface="Wingdings" panose="05000000000000000000" pitchFamily="2" charset="2"/>
              <a:buChar char="§"/>
            </a:pPr>
            <a:r>
              <a:rPr lang="en-GB" dirty="0"/>
              <a:t>In Aurora’s Report </a:t>
            </a:r>
            <a:r>
              <a:rPr lang="en-GB" i="1" dirty="0"/>
              <a:t>Navigating the e-fuel landscape,  </a:t>
            </a:r>
            <a:r>
              <a:rPr lang="en-GB" dirty="0"/>
              <a:t>we answer the most important questions on cost, market and pricing dynamics of four key e-fuels: Ammonia, Methanol, e-Kerosene and e-Methane. These include:</a:t>
            </a:r>
          </a:p>
          <a:p>
            <a:pPr marL="530225" lvl="2" indent="-171450">
              <a:spcBef>
                <a:spcPts val="500"/>
              </a:spcBef>
            </a:pPr>
            <a:r>
              <a:rPr lang="en-GB" dirty="0"/>
              <a:t>Is European production of e-fuels competitive in the face of international imports?</a:t>
            </a:r>
          </a:p>
          <a:p>
            <a:pPr marL="530225" lvl="2" indent="-171450">
              <a:spcBef>
                <a:spcPts val="500"/>
              </a:spcBef>
            </a:pPr>
            <a:r>
              <a:rPr lang="en-GB" dirty="0"/>
              <a:t>What are the most promising e-fuels?</a:t>
            </a:r>
          </a:p>
          <a:p>
            <a:pPr marL="530225" lvl="2" indent="-171450">
              <a:spcBef>
                <a:spcPts val="500"/>
              </a:spcBef>
            </a:pPr>
            <a:r>
              <a:rPr lang="en-GB" dirty="0"/>
              <a:t>How do costs change under different business models for e-fuel producers?</a:t>
            </a:r>
          </a:p>
          <a:p>
            <a:pPr marL="530225" lvl="2" indent="-171450">
              <a:spcBef>
                <a:spcPts val="500"/>
              </a:spcBef>
            </a:pPr>
            <a:r>
              <a:rPr lang="en-GB" dirty="0"/>
              <a:t>How large is the gap between </a:t>
            </a:r>
            <a:r>
              <a:rPr lang="en-GB" dirty="0" err="1"/>
              <a:t>levelised</a:t>
            </a:r>
            <a:r>
              <a:rPr lang="en-GB" dirty="0"/>
              <a:t> cost of production and the willingness to pay?</a:t>
            </a:r>
          </a:p>
          <a:p>
            <a:pPr marL="530225" lvl="2" indent="-171450">
              <a:spcBef>
                <a:spcPts val="500"/>
              </a:spcBef>
            </a:pPr>
            <a:r>
              <a:rPr lang="en-GB" dirty="0"/>
              <a:t>What will determine the competitive advantage of e-fuel producers in Europe?</a:t>
            </a:r>
          </a:p>
          <a:p>
            <a:pPr marL="530225" lvl="2" indent="-171450">
              <a:spcBef>
                <a:spcPts val="500"/>
              </a:spcBef>
            </a:pPr>
            <a:r>
              <a:rPr lang="en-GB" dirty="0"/>
              <a:t>How can the ‘missing money’ gap be closed?</a:t>
            </a:r>
          </a:p>
          <a:p>
            <a:pPr marL="171450" lvl="2" indent="-171450">
              <a:spcBef>
                <a:spcPts val="1200"/>
              </a:spcBef>
              <a:buFont typeface="Wingdings" panose="05000000000000000000" pitchFamily="2" charset="2"/>
              <a:buChar char="§"/>
            </a:pPr>
            <a:r>
              <a:rPr lang="en-GB" dirty="0"/>
              <a:t>With the Report you receive a supporting data book and one 2-hour sessions with the authors of the report and other hydrogen experts to discuss the findings. </a:t>
            </a:r>
          </a:p>
          <a:p>
            <a:pPr lvl="2" indent="0">
              <a:spcBef>
                <a:spcPts val="500"/>
              </a:spcBef>
              <a:buNone/>
            </a:pPr>
            <a:endParaRPr lang="en-GB" dirty="0">
              <a:highlight>
                <a:srgbClr val="FFFF00"/>
              </a:highlight>
            </a:endParaRPr>
          </a:p>
          <a:p>
            <a:pPr lvl="2" indent="0">
              <a:spcBef>
                <a:spcPts val="500"/>
              </a:spcBef>
              <a:buNone/>
            </a:pPr>
            <a:endParaRPr lang="en-GB" dirty="0">
              <a:highlight>
                <a:srgbClr val="FFFF00"/>
              </a:highlight>
            </a:endParaRPr>
          </a:p>
        </p:txBody>
      </p:sp>
      <p:sp>
        <p:nvSpPr>
          <p:cNvPr id="19" name="Text Placeholder 18">
            <a:extLst>
              <a:ext uri="{FF2B5EF4-FFF2-40B4-BE49-F238E27FC236}">
                <a16:creationId xmlns:a16="http://schemas.microsoft.com/office/drawing/2014/main" id="{B33FEDD8-A45E-8CDE-A4D6-3C77E5BA86C0}"/>
              </a:ext>
            </a:extLst>
          </p:cNvPr>
          <p:cNvSpPr>
            <a:spLocks noGrp="1"/>
          </p:cNvSpPr>
          <p:nvPr>
            <p:ph type="body" sz="quarter" idx="31"/>
          </p:nvPr>
        </p:nvSpPr>
        <p:spPr>
          <a:xfrm>
            <a:off x="9500714" y="1263129"/>
            <a:ext cx="2335686" cy="184666"/>
          </a:xfrm>
        </p:spPr>
        <p:txBody>
          <a:bodyPr/>
          <a:lstStyle/>
          <a:p>
            <a:r>
              <a:rPr lang="en-GB" sz="1200"/>
              <a:t>Credentials </a:t>
            </a:r>
          </a:p>
        </p:txBody>
      </p:sp>
      <p:sp>
        <p:nvSpPr>
          <p:cNvPr id="20" name="Text Placeholder 19">
            <a:extLst>
              <a:ext uri="{FF2B5EF4-FFF2-40B4-BE49-F238E27FC236}">
                <a16:creationId xmlns:a16="http://schemas.microsoft.com/office/drawing/2014/main" id="{86E445D9-8298-C5F2-D801-2480AF5935A7}"/>
              </a:ext>
            </a:extLst>
          </p:cNvPr>
          <p:cNvSpPr>
            <a:spLocks noGrp="1"/>
          </p:cNvSpPr>
          <p:nvPr>
            <p:ph type="body" sz="quarter" idx="32"/>
          </p:nvPr>
        </p:nvSpPr>
        <p:spPr>
          <a:xfrm>
            <a:off x="9500714" y="1712755"/>
            <a:ext cx="2335686" cy="3734356"/>
          </a:xfrm>
        </p:spPr>
        <p:txBody>
          <a:bodyPr/>
          <a:lstStyle/>
          <a:p>
            <a:r>
              <a:rPr lang="en-GB" dirty="0"/>
              <a:t>Aurora has extensive experience across the entire hydrogen value chain and is well placed to provide in-depth analysis of e-fuels and their role in Europe’s decarbonisation journey. </a:t>
            </a:r>
          </a:p>
          <a:p>
            <a:r>
              <a:rPr lang="en-GB" dirty="0"/>
              <a:t>Throughout Europe we have advised utilities, financial institutions and asset owners on the supply and demand dynamics of the emerging hydrogen market.</a:t>
            </a:r>
          </a:p>
          <a:p>
            <a:r>
              <a:rPr lang="en-GB" dirty="0"/>
              <a:t>Aurora’s price outlooks are regularly tested by a large subscriber base when it comes to financing investment decisions.</a:t>
            </a:r>
          </a:p>
          <a:p>
            <a:endParaRPr lang="en-GB" sz="1200" dirty="0">
              <a:solidFill>
                <a:schemeClr val="accent2"/>
              </a:solidFill>
            </a:endParaRPr>
          </a:p>
          <a:p>
            <a:r>
              <a:rPr lang="en-GB" sz="1200" dirty="0">
                <a:solidFill>
                  <a:schemeClr val="accent2"/>
                </a:solidFill>
              </a:rPr>
              <a:t>We are delighted to offer this in-depth Report to you.</a:t>
            </a:r>
          </a:p>
        </p:txBody>
      </p:sp>
      <p:sp>
        <p:nvSpPr>
          <p:cNvPr id="5" name="Text Placeholder 4">
            <a:extLst>
              <a:ext uri="{FF2B5EF4-FFF2-40B4-BE49-F238E27FC236}">
                <a16:creationId xmlns:a16="http://schemas.microsoft.com/office/drawing/2014/main" id="{E0EC087D-8AB6-298A-AFFE-E0BA5A3E8E77}"/>
              </a:ext>
            </a:extLst>
          </p:cNvPr>
          <p:cNvSpPr>
            <a:spLocks noGrp="1"/>
          </p:cNvSpPr>
          <p:nvPr>
            <p:ph type="body" sz="quarter" idx="22"/>
          </p:nvPr>
        </p:nvSpPr>
        <p:spPr>
          <a:xfrm>
            <a:off x="381001" y="6715169"/>
            <a:ext cx="1452321" cy="110800"/>
          </a:xfrm>
        </p:spPr>
        <p:txBody>
          <a:bodyPr/>
          <a:lstStyle/>
          <a:p>
            <a:r>
              <a:rPr lang="en-GB"/>
              <a:t>Source: Aurora Energy Research</a:t>
            </a:r>
          </a:p>
        </p:txBody>
      </p:sp>
      <p:sp>
        <p:nvSpPr>
          <p:cNvPr id="14" name="object 16">
            <a:extLst>
              <a:ext uri="{FF2B5EF4-FFF2-40B4-BE49-F238E27FC236}">
                <a16:creationId xmlns:a16="http://schemas.microsoft.com/office/drawing/2014/main" id="{5F33A5FF-3A81-B480-A387-4AE992E18A97}"/>
              </a:ext>
            </a:extLst>
          </p:cNvPr>
          <p:cNvSpPr/>
          <p:nvPr/>
        </p:nvSpPr>
        <p:spPr>
          <a:xfrm>
            <a:off x="3279951" y="4229274"/>
            <a:ext cx="2784231" cy="1558760"/>
          </a:xfrm>
          <a:custGeom>
            <a:avLst/>
            <a:gdLst/>
            <a:ahLst/>
            <a:cxnLst/>
            <a:rect l="l" t="t" r="r" b="b"/>
            <a:pathLst>
              <a:path w="4525645" h="1776729">
                <a:moveTo>
                  <a:pt x="0" y="1776374"/>
                </a:moveTo>
                <a:lnTo>
                  <a:pt x="4525403" y="1776374"/>
                </a:lnTo>
                <a:lnTo>
                  <a:pt x="4525403" y="0"/>
                </a:lnTo>
                <a:lnTo>
                  <a:pt x="0" y="0"/>
                </a:lnTo>
                <a:lnTo>
                  <a:pt x="0" y="1776374"/>
                </a:lnTo>
                <a:close/>
              </a:path>
            </a:pathLst>
          </a:custGeom>
          <a:solidFill>
            <a:srgbClr val="F6F5F6"/>
          </a:solidFill>
          <a:ln w="38100">
            <a:no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16" name="object 16">
            <a:extLst>
              <a:ext uri="{FF2B5EF4-FFF2-40B4-BE49-F238E27FC236}">
                <a16:creationId xmlns:a16="http://schemas.microsoft.com/office/drawing/2014/main" id="{61F77187-B09C-2370-D2CB-0C28366907F2}"/>
              </a:ext>
            </a:extLst>
          </p:cNvPr>
          <p:cNvSpPr/>
          <p:nvPr/>
        </p:nvSpPr>
        <p:spPr>
          <a:xfrm>
            <a:off x="381000" y="4243623"/>
            <a:ext cx="2784231" cy="1558760"/>
          </a:xfrm>
          <a:custGeom>
            <a:avLst/>
            <a:gdLst/>
            <a:ahLst/>
            <a:cxnLst/>
            <a:rect l="l" t="t" r="r" b="b"/>
            <a:pathLst>
              <a:path w="4525645" h="1776729">
                <a:moveTo>
                  <a:pt x="0" y="1776374"/>
                </a:moveTo>
                <a:lnTo>
                  <a:pt x="4525403" y="1776374"/>
                </a:lnTo>
                <a:lnTo>
                  <a:pt x="4525403" y="0"/>
                </a:lnTo>
                <a:lnTo>
                  <a:pt x="0" y="0"/>
                </a:lnTo>
                <a:lnTo>
                  <a:pt x="0" y="1776374"/>
                </a:lnTo>
                <a:close/>
              </a:path>
            </a:pathLst>
          </a:custGeom>
          <a:solidFill>
            <a:srgbClr val="F6F5F6"/>
          </a:solidFill>
          <a:ln w="38100">
            <a:no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8" name="object 16">
            <a:extLst>
              <a:ext uri="{FF2B5EF4-FFF2-40B4-BE49-F238E27FC236}">
                <a16:creationId xmlns:a16="http://schemas.microsoft.com/office/drawing/2014/main" id="{4A6E8A2E-A6DE-D4F4-3B48-B49C098290F2}"/>
              </a:ext>
            </a:extLst>
          </p:cNvPr>
          <p:cNvSpPr/>
          <p:nvPr/>
        </p:nvSpPr>
        <p:spPr>
          <a:xfrm>
            <a:off x="6163676" y="4229274"/>
            <a:ext cx="2784231" cy="1558760"/>
          </a:xfrm>
          <a:custGeom>
            <a:avLst/>
            <a:gdLst/>
            <a:ahLst/>
            <a:cxnLst/>
            <a:rect l="l" t="t" r="r" b="b"/>
            <a:pathLst>
              <a:path w="4525645" h="1776729">
                <a:moveTo>
                  <a:pt x="0" y="1776374"/>
                </a:moveTo>
                <a:lnTo>
                  <a:pt x="4525403" y="1776374"/>
                </a:lnTo>
                <a:lnTo>
                  <a:pt x="4525403" y="0"/>
                </a:lnTo>
                <a:lnTo>
                  <a:pt x="0" y="0"/>
                </a:lnTo>
                <a:lnTo>
                  <a:pt x="0" y="1776374"/>
                </a:lnTo>
                <a:close/>
              </a:path>
            </a:pathLst>
          </a:custGeom>
          <a:solidFill>
            <a:srgbClr val="F6F5F6"/>
          </a:solidFill>
          <a:ln w="38100">
            <a:noFill/>
          </a:ln>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grpSp>
        <p:nvGrpSpPr>
          <p:cNvPr id="55" name="Group 54">
            <a:extLst>
              <a:ext uri="{FF2B5EF4-FFF2-40B4-BE49-F238E27FC236}">
                <a16:creationId xmlns:a16="http://schemas.microsoft.com/office/drawing/2014/main" id="{06A6F7C2-3335-3706-EAA3-644E1ED50292}"/>
              </a:ext>
            </a:extLst>
          </p:cNvPr>
          <p:cNvGrpSpPr/>
          <p:nvPr/>
        </p:nvGrpSpPr>
        <p:grpSpPr>
          <a:xfrm>
            <a:off x="544235" y="4314386"/>
            <a:ext cx="8447253" cy="1360482"/>
            <a:chOff x="534821" y="5160064"/>
            <a:chExt cx="8447253" cy="1360482"/>
          </a:xfrm>
        </p:grpSpPr>
        <p:sp>
          <p:nvSpPr>
            <p:cNvPr id="22" name="object 22">
              <a:extLst>
                <a:ext uri="{FF2B5EF4-FFF2-40B4-BE49-F238E27FC236}">
                  <a16:creationId xmlns:a16="http://schemas.microsoft.com/office/drawing/2014/main" id="{9BF9C730-5B09-C96F-71F7-D417B9DEC224}"/>
                </a:ext>
              </a:extLst>
            </p:cNvPr>
            <p:cNvSpPr txBox="1"/>
            <p:nvPr/>
          </p:nvSpPr>
          <p:spPr>
            <a:xfrm>
              <a:off x="3360899" y="6062159"/>
              <a:ext cx="2529223" cy="382156"/>
            </a:xfrm>
            <a:prstGeom prst="rect">
              <a:avLst/>
            </a:prstGeom>
          </p:spPr>
          <p:txBody>
            <a:bodyPr vert="horz" wrap="square" lIns="0" tIns="12700" rIns="0" bIns="0" rtlCol="0">
              <a:spAutoFit/>
            </a:bodyPr>
            <a:lstStyle/>
            <a:p>
              <a:pPr marL="12700" marR="67310" lvl="0" algn="ctr">
                <a:spcBef>
                  <a:spcPts val="100"/>
                </a:spcBef>
                <a:defRPr/>
              </a:pPr>
              <a:r>
                <a:rPr lang="en-GB" sz="1200" spc="20" dirty="0">
                  <a:solidFill>
                    <a:srgbClr val="231F20"/>
                  </a:solidFill>
                  <a:latin typeface="Lato" panose="020F0502020204030203" pitchFamily="34" charset="0"/>
                  <a:cs typeface="Tahoma"/>
                </a:rPr>
                <a:t>A 2-hour session with the authors of the Report t</a:t>
              </a:r>
              <a:r>
                <a:rPr kumimoji="0" lang="en-GB" sz="1200" b="0" i="0" u="none" strike="noStrike" kern="1200" cap="none" spc="20" normalizeH="0" baseline="0" noProof="0" dirty="0">
                  <a:ln>
                    <a:noFill/>
                  </a:ln>
                  <a:solidFill>
                    <a:srgbClr val="231F20"/>
                  </a:solidFill>
                  <a:effectLst/>
                  <a:uLnTx/>
                  <a:uFillTx/>
                  <a:latin typeface="Lato" panose="020F0502020204030203" pitchFamily="34" charset="0"/>
                  <a:ea typeface="+mn-ea"/>
                  <a:cs typeface="Tahoma"/>
                </a:rPr>
                <a:t>o discuss the results</a:t>
              </a:r>
            </a:p>
          </p:txBody>
        </p:sp>
        <p:sp>
          <p:nvSpPr>
            <p:cNvPr id="23" name="Text Placeholder 5">
              <a:extLst>
                <a:ext uri="{FF2B5EF4-FFF2-40B4-BE49-F238E27FC236}">
                  <a16:creationId xmlns:a16="http://schemas.microsoft.com/office/drawing/2014/main" id="{2D21145B-A92D-E17C-489F-4B0181D6FC7D}"/>
                </a:ext>
              </a:extLst>
            </p:cNvPr>
            <p:cNvSpPr txBox="1">
              <a:spLocks/>
            </p:cNvSpPr>
            <p:nvPr/>
          </p:nvSpPr>
          <p:spPr>
            <a:xfrm>
              <a:off x="3552320" y="5667853"/>
              <a:ext cx="2337802" cy="318448"/>
            </a:xfrm>
            <a:prstGeom prst="rect">
              <a:avLst/>
            </a:prstGeom>
          </p:spPr>
          <p:txBody>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defRPr/>
              </a:pPr>
              <a:r>
                <a:rPr lang="en-GB" sz="2400" b="1" dirty="0">
                  <a:solidFill>
                    <a:srgbClr val="3C3C3B"/>
                  </a:solidFill>
                  <a:latin typeface="Lato"/>
                </a:rPr>
                <a:t>Expert session</a:t>
              </a:r>
            </a:p>
          </p:txBody>
        </p:sp>
        <p:grpSp>
          <p:nvGrpSpPr>
            <p:cNvPr id="24" name="Group 53">
              <a:extLst>
                <a:ext uri="{FF2B5EF4-FFF2-40B4-BE49-F238E27FC236}">
                  <a16:creationId xmlns:a16="http://schemas.microsoft.com/office/drawing/2014/main" id="{65E851CB-4597-C78E-031F-F3BD7FFAA467}"/>
                </a:ext>
              </a:extLst>
            </p:cNvPr>
            <p:cNvGrpSpPr/>
            <p:nvPr/>
          </p:nvGrpSpPr>
          <p:grpSpPr>
            <a:xfrm>
              <a:off x="1481552" y="5160064"/>
              <a:ext cx="615757" cy="406308"/>
              <a:chOff x="8798373" y="1836293"/>
              <a:chExt cx="513715" cy="360680"/>
            </a:xfrm>
          </p:grpSpPr>
          <p:sp>
            <p:nvSpPr>
              <p:cNvPr id="25" name="object 40">
                <a:extLst>
                  <a:ext uri="{FF2B5EF4-FFF2-40B4-BE49-F238E27FC236}">
                    <a16:creationId xmlns:a16="http://schemas.microsoft.com/office/drawing/2014/main" id="{7CBB8888-1FFD-FDD5-A942-88212C0BEBA6}"/>
                  </a:ext>
                </a:extLst>
              </p:cNvPr>
              <p:cNvSpPr/>
              <p:nvPr/>
            </p:nvSpPr>
            <p:spPr>
              <a:xfrm>
                <a:off x="8798373" y="1836293"/>
                <a:ext cx="513715" cy="360680"/>
              </a:xfrm>
              <a:custGeom>
                <a:avLst/>
                <a:gdLst/>
                <a:ahLst/>
                <a:cxnLst/>
                <a:rect l="l" t="t" r="r" b="b"/>
                <a:pathLst>
                  <a:path w="513714" h="360679">
                    <a:moveTo>
                      <a:pt x="53962" y="10490"/>
                    </a:moveTo>
                    <a:lnTo>
                      <a:pt x="15024" y="49428"/>
                    </a:lnTo>
                    <a:lnTo>
                      <a:pt x="53962" y="49428"/>
                    </a:lnTo>
                    <a:lnTo>
                      <a:pt x="53962" y="10490"/>
                    </a:lnTo>
                    <a:close/>
                  </a:path>
                  <a:path w="513714" h="360679">
                    <a:moveTo>
                      <a:pt x="513194" y="0"/>
                    </a:moveTo>
                    <a:lnTo>
                      <a:pt x="68986" y="0"/>
                    </a:lnTo>
                    <a:lnTo>
                      <a:pt x="68986" y="68580"/>
                    </a:lnTo>
                    <a:lnTo>
                      <a:pt x="0" y="68580"/>
                    </a:lnTo>
                    <a:lnTo>
                      <a:pt x="0" y="360680"/>
                    </a:lnTo>
                    <a:lnTo>
                      <a:pt x="513194" y="360680"/>
                    </a:lnTo>
                    <a:lnTo>
                      <a:pt x="513194" y="68580"/>
                    </a:lnTo>
                    <a:lnTo>
                      <a:pt x="513194" y="0"/>
                    </a:lnTo>
                    <a:close/>
                  </a:path>
                </a:pathLst>
              </a:custGeom>
              <a:solidFill>
                <a:srgbClr val="FFCB27"/>
              </a:solid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26" name="object 41">
                <a:extLst>
                  <a:ext uri="{FF2B5EF4-FFF2-40B4-BE49-F238E27FC236}">
                    <a16:creationId xmlns:a16="http://schemas.microsoft.com/office/drawing/2014/main" id="{0CCEB3C2-13AD-5077-6184-39744898C2FC}"/>
                  </a:ext>
                </a:extLst>
              </p:cNvPr>
              <p:cNvSpPr/>
              <p:nvPr/>
            </p:nvSpPr>
            <p:spPr>
              <a:xfrm>
                <a:off x="8902421" y="1885440"/>
                <a:ext cx="227329" cy="231140"/>
              </a:xfrm>
              <a:custGeom>
                <a:avLst/>
                <a:gdLst/>
                <a:ahLst/>
                <a:cxnLst/>
                <a:rect l="l" t="t" r="r" b="b"/>
                <a:pathLst>
                  <a:path w="227330" h="231139">
                    <a:moveTo>
                      <a:pt x="36652" y="180936"/>
                    </a:moveTo>
                    <a:lnTo>
                      <a:pt x="0" y="180936"/>
                    </a:lnTo>
                    <a:lnTo>
                      <a:pt x="0" y="230568"/>
                    </a:lnTo>
                    <a:lnTo>
                      <a:pt x="36652" y="230568"/>
                    </a:lnTo>
                    <a:lnTo>
                      <a:pt x="36652" y="180936"/>
                    </a:lnTo>
                    <a:close/>
                  </a:path>
                  <a:path w="227330" h="231139">
                    <a:moveTo>
                      <a:pt x="99237" y="131318"/>
                    </a:moveTo>
                    <a:lnTo>
                      <a:pt x="62585" y="131318"/>
                    </a:lnTo>
                    <a:lnTo>
                      <a:pt x="62585" y="230568"/>
                    </a:lnTo>
                    <a:lnTo>
                      <a:pt x="99237" y="230568"/>
                    </a:lnTo>
                    <a:lnTo>
                      <a:pt x="99237" y="131318"/>
                    </a:lnTo>
                    <a:close/>
                  </a:path>
                  <a:path w="227330" h="231139">
                    <a:moveTo>
                      <a:pt x="163233" y="77228"/>
                    </a:moveTo>
                    <a:lnTo>
                      <a:pt x="126580" y="77228"/>
                    </a:lnTo>
                    <a:lnTo>
                      <a:pt x="126580" y="230568"/>
                    </a:lnTo>
                    <a:lnTo>
                      <a:pt x="163233" y="230568"/>
                    </a:lnTo>
                    <a:lnTo>
                      <a:pt x="163233" y="77228"/>
                    </a:lnTo>
                    <a:close/>
                  </a:path>
                  <a:path w="227330" h="231139">
                    <a:moveTo>
                      <a:pt x="168795" y="0"/>
                    </a:moveTo>
                    <a:lnTo>
                      <a:pt x="132588" y="7378"/>
                    </a:lnTo>
                    <a:lnTo>
                      <a:pt x="143992" y="20269"/>
                    </a:lnTo>
                    <a:lnTo>
                      <a:pt x="15087" y="134416"/>
                    </a:lnTo>
                    <a:lnTo>
                      <a:pt x="17653" y="137325"/>
                    </a:lnTo>
                    <a:lnTo>
                      <a:pt x="146570" y="23190"/>
                    </a:lnTo>
                    <a:lnTo>
                      <a:pt x="157086" y="35052"/>
                    </a:lnTo>
                    <a:lnTo>
                      <a:pt x="168795" y="0"/>
                    </a:lnTo>
                    <a:close/>
                  </a:path>
                  <a:path w="227330" h="231139">
                    <a:moveTo>
                      <a:pt x="227228" y="32054"/>
                    </a:moveTo>
                    <a:lnTo>
                      <a:pt x="190588" y="32054"/>
                    </a:lnTo>
                    <a:lnTo>
                      <a:pt x="190588" y="230568"/>
                    </a:lnTo>
                    <a:lnTo>
                      <a:pt x="227228" y="230568"/>
                    </a:lnTo>
                    <a:lnTo>
                      <a:pt x="227228" y="32054"/>
                    </a:lnTo>
                    <a:close/>
                  </a:path>
                </a:pathLst>
              </a:custGeom>
              <a:solidFill>
                <a:schemeClr val="bg1"/>
              </a:solidFill>
            </p:spPr>
            <p:txBody>
              <a:bodyPr wrap="square" lIns="0" tIns="0" rIns="0" bIns="0" rtlCol="0"/>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grpSp>
        <p:sp>
          <p:nvSpPr>
            <p:cNvPr id="27" name="Text Placeholder 5">
              <a:extLst>
                <a:ext uri="{FF2B5EF4-FFF2-40B4-BE49-F238E27FC236}">
                  <a16:creationId xmlns:a16="http://schemas.microsoft.com/office/drawing/2014/main" id="{C4579282-3B70-A178-B95D-9A933DFD92B9}"/>
                </a:ext>
              </a:extLst>
            </p:cNvPr>
            <p:cNvSpPr txBox="1">
              <a:spLocks/>
            </p:cNvSpPr>
            <p:nvPr/>
          </p:nvSpPr>
          <p:spPr>
            <a:xfrm>
              <a:off x="534821" y="5667853"/>
              <a:ext cx="2509218" cy="343115"/>
            </a:xfrm>
            <a:prstGeom prst="rect">
              <a:avLst/>
            </a:prstGeom>
          </p:spPr>
          <p:txBody>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eaLnBrk="1" fontAlgn="auto" latinLnBrk="0" hangingPunct="1">
                <a:lnSpc>
                  <a:spcPct val="100000"/>
                </a:lnSpc>
                <a:spcBef>
                  <a:spcPts val="750"/>
                </a:spcBef>
                <a:spcAft>
                  <a:spcPts val="0"/>
                </a:spcAft>
                <a:buClrTx/>
                <a:buSzTx/>
                <a:buFont typeface="Wingdings" panose="05000000000000000000" pitchFamily="2" charset="2"/>
                <a:buNone/>
                <a:tabLst/>
                <a:defRPr/>
              </a:pPr>
              <a:r>
                <a:rPr lang="en-GB" sz="2400" b="1" dirty="0">
                  <a:solidFill>
                    <a:srgbClr val="3C3C3B"/>
                  </a:solidFill>
                  <a:latin typeface="Lato"/>
                </a:rPr>
                <a:t>Report</a:t>
              </a:r>
            </a:p>
            <a:p>
              <a:pPr marL="0" marR="0" lvl="0" indent="0" algn="ctr" defTabSz="685783" eaLnBrk="1" fontAlgn="auto" latinLnBrk="0" hangingPunct="1">
                <a:lnSpc>
                  <a:spcPct val="100000"/>
                </a:lnSpc>
                <a:spcBef>
                  <a:spcPts val="750"/>
                </a:spcBef>
                <a:spcAft>
                  <a:spcPts val="0"/>
                </a:spcAft>
                <a:buClrTx/>
                <a:buSzTx/>
                <a:buFont typeface="Wingdings" panose="05000000000000000000" pitchFamily="2" charset="2"/>
                <a:buNone/>
                <a:tabLst/>
                <a:defRPr/>
              </a:pPr>
              <a:r>
                <a:rPr lang="en-GB" spc="20" dirty="0">
                  <a:solidFill>
                    <a:srgbClr val="231F20"/>
                  </a:solidFill>
                  <a:latin typeface="Lato" panose="020F0502020204030203" pitchFamily="34" charset="0"/>
                  <a:ea typeface="+mn-ea"/>
                  <a:cs typeface="Tahoma"/>
                </a:rPr>
                <a:t>140 </a:t>
              </a:r>
              <a:r>
                <a:rPr lang="en-GB" spc="20" dirty="0" err="1">
                  <a:solidFill>
                    <a:srgbClr val="231F20"/>
                  </a:solidFill>
                  <a:latin typeface="Lato" panose="020F0502020204030203" pitchFamily="34" charset="0"/>
                  <a:ea typeface="+mn-ea"/>
                  <a:cs typeface="Tahoma"/>
                </a:rPr>
                <a:t>Powerpoint</a:t>
              </a:r>
              <a:r>
                <a:rPr lang="en-GB" spc="20" dirty="0">
                  <a:solidFill>
                    <a:srgbClr val="231F20"/>
                  </a:solidFill>
                  <a:latin typeface="Lato" panose="020F0502020204030203" pitchFamily="34" charset="0"/>
                  <a:ea typeface="+mn-ea"/>
                  <a:cs typeface="Tahoma"/>
                </a:rPr>
                <a:t> slide in pdf format</a:t>
              </a:r>
            </a:p>
          </p:txBody>
        </p:sp>
        <p:grpSp>
          <p:nvGrpSpPr>
            <p:cNvPr id="31" name="Group 231">
              <a:extLst>
                <a:ext uri="{FF2B5EF4-FFF2-40B4-BE49-F238E27FC236}">
                  <a16:creationId xmlns:a16="http://schemas.microsoft.com/office/drawing/2014/main" id="{4D7A919C-49E3-240F-5E41-68A6255618E4}"/>
                </a:ext>
              </a:extLst>
            </p:cNvPr>
            <p:cNvGrpSpPr/>
            <p:nvPr/>
          </p:nvGrpSpPr>
          <p:grpSpPr>
            <a:xfrm>
              <a:off x="4441115" y="5161172"/>
              <a:ext cx="443083" cy="443580"/>
              <a:chOff x="2300288" y="1712913"/>
              <a:chExt cx="530225" cy="628650"/>
            </a:xfrm>
            <a:solidFill>
              <a:schemeClr val="accent2"/>
            </a:solidFill>
          </p:grpSpPr>
          <p:sp>
            <p:nvSpPr>
              <p:cNvPr id="33" name="Freeform 47">
                <a:extLst>
                  <a:ext uri="{FF2B5EF4-FFF2-40B4-BE49-F238E27FC236}">
                    <a16:creationId xmlns:a16="http://schemas.microsoft.com/office/drawing/2014/main" id="{0A752862-0343-EECF-85B5-C348283CDD5C}"/>
                  </a:ext>
                </a:extLst>
              </p:cNvPr>
              <p:cNvSpPr>
                <a:spLocks/>
              </p:cNvSpPr>
              <p:nvPr/>
            </p:nvSpPr>
            <p:spPr bwMode="auto">
              <a:xfrm>
                <a:off x="2300288" y="1951038"/>
                <a:ext cx="184150" cy="390525"/>
              </a:xfrm>
              <a:custGeom>
                <a:avLst/>
                <a:gdLst/>
                <a:ahLst/>
                <a:cxnLst>
                  <a:cxn ang="0">
                    <a:pos x="496" y="572"/>
                  </a:cxn>
                  <a:cxn ang="0">
                    <a:pos x="304" y="572"/>
                  </a:cxn>
                  <a:cxn ang="0">
                    <a:pos x="233" y="114"/>
                  </a:cxn>
                  <a:cxn ang="0">
                    <a:pos x="116" y="0"/>
                  </a:cxn>
                  <a:cxn ang="0">
                    <a:pos x="0" y="110"/>
                  </a:cxn>
                  <a:cxn ang="0">
                    <a:pos x="0" y="749"/>
                  </a:cxn>
                  <a:cxn ang="0">
                    <a:pos x="58" y="825"/>
                  </a:cxn>
                  <a:cxn ang="0">
                    <a:pos x="328" y="825"/>
                  </a:cxn>
                  <a:cxn ang="0">
                    <a:pos x="357" y="1098"/>
                  </a:cxn>
                  <a:cxn ang="0">
                    <a:pos x="462" y="1188"/>
                  </a:cxn>
                  <a:cxn ang="0">
                    <a:pos x="563" y="1101"/>
                  </a:cxn>
                  <a:cxn ang="0">
                    <a:pos x="563" y="648"/>
                  </a:cxn>
                  <a:cxn ang="0">
                    <a:pos x="496" y="572"/>
                  </a:cxn>
                </a:cxnLst>
                <a:rect l="0" t="0" r="r" b="b"/>
                <a:pathLst>
                  <a:path w="563" h="1188">
                    <a:moveTo>
                      <a:pt x="496" y="572"/>
                    </a:moveTo>
                    <a:cubicBezTo>
                      <a:pt x="455" y="572"/>
                      <a:pt x="304" y="572"/>
                      <a:pt x="304" y="572"/>
                    </a:cubicBezTo>
                    <a:cubicBezTo>
                      <a:pt x="304" y="572"/>
                      <a:pt x="233" y="137"/>
                      <a:pt x="233" y="114"/>
                    </a:cubicBezTo>
                    <a:cubicBezTo>
                      <a:pt x="233" y="71"/>
                      <a:pt x="191" y="0"/>
                      <a:pt x="116" y="0"/>
                    </a:cubicBezTo>
                    <a:cubicBezTo>
                      <a:pt x="41" y="0"/>
                      <a:pt x="0" y="78"/>
                      <a:pt x="0" y="110"/>
                    </a:cubicBezTo>
                    <a:cubicBezTo>
                      <a:pt x="0" y="125"/>
                      <a:pt x="0" y="540"/>
                      <a:pt x="0" y="749"/>
                    </a:cubicBezTo>
                    <a:cubicBezTo>
                      <a:pt x="0" y="796"/>
                      <a:pt x="19" y="825"/>
                      <a:pt x="58" y="825"/>
                    </a:cubicBezTo>
                    <a:cubicBezTo>
                      <a:pt x="98" y="825"/>
                      <a:pt x="328" y="825"/>
                      <a:pt x="328" y="825"/>
                    </a:cubicBezTo>
                    <a:cubicBezTo>
                      <a:pt x="342" y="978"/>
                      <a:pt x="353" y="1083"/>
                      <a:pt x="357" y="1098"/>
                    </a:cubicBezTo>
                    <a:cubicBezTo>
                      <a:pt x="372" y="1151"/>
                      <a:pt x="395" y="1188"/>
                      <a:pt x="462" y="1188"/>
                    </a:cubicBezTo>
                    <a:cubicBezTo>
                      <a:pt x="530" y="1188"/>
                      <a:pt x="563" y="1149"/>
                      <a:pt x="563" y="1101"/>
                    </a:cubicBezTo>
                    <a:cubicBezTo>
                      <a:pt x="563" y="1081"/>
                      <a:pt x="563" y="821"/>
                      <a:pt x="563" y="648"/>
                    </a:cubicBezTo>
                    <a:cubicBezTo>
                      <a:pt x="563" y="601"/>
                      <a:pt x="537" y="572"/>
                      <a:pt x="496" y="572"/>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35" name="Oval 48">
                <a:extLst>
                  <a:ext uri="{FF2B5EF4-FFF2-40B4-BE49-F238E27FC236}">
                    <a16:creationId xmlns:a16="http://schemas.microsoft.com/office/drawing/2014/main" id="{B7B9A7C8-6EAD-859A-E146-F9D4CB1C7AF4}"/>
                  </a:ext>
                </a:extLst>
              </p:cNvPr>
              <p:cNvSpPr>
                <a:spLocks noChangeArrowheads="1"/>
              </p:cNvSpPr>
              <p:nvPr/>
            </p:nvSpPr>
            <p:spPr bwMode="auto">
              <a:xfrm>
                <a:off x="2303463" y="1843088"/>
                <a:ext cx="98425" cy="103188"/>
              </a:xfrm>
              <a:prstGeom prst="ellipse">
                <a:avLst/>
              </a:pr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36" name="Freeform 49">
                <a:extLst>
                  <a:ext uri="{FF2B5EF4-FFF2-40B4-BE49-F238E27FC236}">
                    <a16:creationId xmlns:a16="http://schemas.microsoft.com/office/drawing/2014/main" id="{E7126C2F-80CB-EDB3-6096-5D38C7A8BBB5}"/>
                  </a:ext>
                </a:extLst>
              </p:cNvPr>
              <p:cNvSpPr>
                <a:spLocks/>
              </p:cNvSpPr>
              <p:nvPr/>
            </p:nvSpPr>
            <p:spPr bwMode="auto">
              <a:xfrm>
                <a:off x="2646363" y="1951038"/>
                <a:ext cx="184150" cy="390525"/>
              </a:xfrm>
              <a:custGeom>
                <a:avLst/>
                <a:gdLst/>
                <a:ahLst/>
                <a:cxnLst>
                  <a:cxn ang="0">
                    <a:pos x="67" y="572"/>
                  </a:cxn>
                  <a:cxn ang="0">
                    <a:pos x="273" y="572"/>
                  </a:cxn>
                  <a:cxn ang="0">
                    <a:pos x="330" y="114"/>
                  </a:cxn>
                  <a:cxn ang="0">
                    <a:pos x="447" y="0"/>
                  </a:cxn>
                  <a:cxn ang="0">
                    <a:pos x="563" y="110"/>
                  </a:cxn>
                  <a:cxn ang="0">
                    <a:pos x="563" y="749"/>
                  </a:cxn>
                  <a:cxn ang="0">
                    <a:pos x="504" y="825"/>
                  </a:cxn>
                  <a:cxn ang="0">
                    <a:pos x="231" y="825"/>
                  </a:cxn>
                  <a:cxn ang="0">
                    <a:pos x="208" y="1098"/>
                  </a:cxn>
                  <a:cxn ang="0">
                    <a:pos x="100" y="1188"/>
                  </a:cxn>
                  <a:cxn ang="0">
                    <a:pos x="0" y="1101"/>
                  </a:cxn>
                  <a:cxn ang="0">
                    <a:pos x="0" y="648"/>
                  </a:cxn>
                  <a:cxn ang="0">
                    <a:pos x="67" y="572"/>
                  </a:cxn>
                </a:cxnLst>
                <a:rect l="0" t="0" r="r" b="b"/>
                <a:pathLst>
                  <a:path w="563" h="1188">
                    <a:moveTo>
                      <a:pt x="67" y="572"/>
                    </a:moveTo>
                    <a:cubicBezTo>
                      <a:pt x="108" y="572"/>
                      <a:pt x="273" y="572"/>
                      <a:pt x="273" y="572"/>
                    </a:cubicBezTo>
                    <a:cubicBezTo>
                      <a:pt x="273" y="572"/>
                      <a:pt x="330" y="137"/>
                      <a:pt x="330" y="114"/>
                    </a:cubicBezTo>
                    <a:cubicBezTo>
                      <a:pt x="330" y="71"/>
                      <a:pt x="371" y="0"/>
                      <a:pt x="447" y="0"/>
                    </a:cubicBezTo>
                    <a:cubicBezTo>
                      <a:pt x="522" y="0"/>
                      <a:pt x="563" y="78"/>
                      <a:pt x="563" y="110"/>
                    </a:cubicBezTo>
                    <a:cubicBezTo>
                      <a:pt x="563" y="125"/>
                      <a:pt x="563" y="540"/>
                      <a:pt x="563" y="749"/>
                    </a:cubicBezTo>
                    <a:cubicBezTo>
                      <a:pt x="563" y="796"/>
                      <a:pt x="544" y="825"/>
                      <a:pt x="504" y="825"/>
                    </a:cubicBezTo>
                    <a:cubicBezTo>
                      <a:pt x="465" y="825"/>
                      <a:pt x="231" y="825"/>
                      <a:pt x="231" y="825"/>
                    </a:cubicBezTo>
                    <a:cubicBezTo>
                      <a:pt x="220" y="977"/>
                      <a:pt x="211" y="1083"/>
                      <a:pt x="208" y="1098"/>
                    </a:cubicBezTo>
                    <a:cubicBezTo>
                      <a:pt x="197" y="1152"/>
                      <a:pt x="168" y="1188"/>
                      <a:pt x="100" y="1188"/>
                    </a:cubicBezTo>
                    <a:cubicBezTo>
                      <a:pt x="33" y="1188"/>
                      <a:pt x="0" y="1149"/>
                      <a:pt x="0" y="1101"/>
                    </a:cubicBezTo>
                    <a:cubicBezTo>
                      <a:pt x="0" y="1081"/>
                      <a:pt x="0" y="821"/>
                      <a:pt x="0" y="648"/>
                    </a:cubicBezTo>
                    <a:cubicBezTo>
                      <a:pt x="0" y="601"/>
                      <a:pt x="26" y="572"/>
                      <a:pt x="67" y="572"/>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37" name="Oval 50">
                <a:extLst>
                  <a:ext uri="{FF2B5EF4-FFF2-40B4-BE49-F238E27FC236}">
                    <a16:creationId xmlns:a16="http://schemas.microsoft.com/office/drawing/2014/main" id="{DF0342DC-D43D-0703-F92C-0CD6A084C6CA}"/>
                  </a:ext>
                </a:extLst>
              </p:cNvPr>
              <p:cNvSpPr>
                <a:spLocks noChangeArrowheads="1"/>
              </p:cNvSpPr>
              <p:nvPr/>
            </p:nvSpPr>
            <p:spPr bwMode="auto">
              <a:xfrm>
                <a:off x="2728913" y="1843088"/>
                <a:ext cx="98425" cy="103188"/>
              </a:xfrm>
              <a:prstGeom prst="ellipse">
                <a:avLst/>
              </a:pr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38" name="Freeform 51">
                <a:extLst>
                  <a:ext uri="{FF2B5EF4-FFF2-40B4-BE49-F238E27FC236}">
                    <a16:creationId xmlns:a16="http://schemas.microsoft.com/office/drawing/2014/main" id="{A1A403D8-B39C-55A8-63F7-531728CAAB7E}"/>
                  </a:ext>
                </a:extLst>
              </p:cNvPr>
              <p:cNvSpPr>
                <a:spLocks/>
              </p:cNvSpPr>
              <p:nvPr/>
            </p:nvSpPr>
            <p:spPr bwMode="auto">
              <a:xfrm>
                <a:off x="2419350" y="2082801"/>
                <a:ext cx="288925" cy="33338"/>
              </a:xfrm>
              <a:custGeom>
                <a:avLst/>
                <a:gdLst/>
                <a:ahLst/>
                <a:cxnLst>
                  <a:cxn ang="0">
                    <a:pos x="881" y="67"/>
                  </a:cxn>
                  <a:cxn ang="0">
                    <a:pos x="850" y="101"/>
                  </a:cxn>
                  <a:cxn ang="0">
                    <a:pos x="32" y="101"/>
                  </a:cxn>
                  <a:cxn ang="0">
                    <a:pos x="0" y="67"/>
                  </a:cxn>
                  <a:cxn ang="0">
                    <a:pos x="0" y="34"/>
                  </a:cxn>
                  <a:cxn ang="0">
                    <a:pos x="32" y="0"/>
                  </a:cxn>
                  <a:cxn ang="0">
                    <a:pos x="850" y="0"/>
                  </a:cxn>
                  <a:cxn ang="0">
                    <a:pos x="881" y="34"/>
                  </a:cxn>
                  <a:cxn ang="0">
                    <a:pos x="881" y="67"/>
                  </a:cxn>
                </a:cxnLst>
                <a:rect l="0" t="0" r="r" b="b"/>
                <a:pathLst>
                  <a:path w="881" h="101">
                    <a:moveTo>
                      <a:pt x="881" y="67"/>
                    </a:moveTo>
                    <a:cubicBezTo>
                      <a:pt x="881" y="86"/>
                      <a:pt x="867" y="101"/>
                      <a:pt x="850" y="101"/>
                    </a:cubicBezTo>
                    <a:cubicBezTo>
                      <a:pt x="32" y="101"/>
                      <a:pt x="32" y="101"/>
                      <a:pt x="32" y="101"/>
                    </a:cubicBezTo>
                    <a:cubicBezTo>
                      <a:pt x="14" y="101"/>
                      <a:pt x="0" y="86"/>
                      <a:pt x="0" y="67"/>
                    </a:cubicBezTo>
                    <a:cubicBezTo>
                      <a:pt x="0" y="34"/>
                      <a:pt x="0" y="34"/>
                      <a:pt x="0" y="34"/>
                    </a:cubicBezTo>
                    <a:cubicBezTo>
                      <a:pt x="0" y="15"/>
                      <a:pt x="14" y="0"/>
                      <a:pt x="32" y="0"/>
                    </a:cubicBezTo>
                    <a:cubicBezTo>
                      <a:pt x="850" y="0"/>
                      <a:pt x="850" y="0"/>
                      <a:pt x="850" y="0"/>
                    </a:cubicBezTo>
                    <a:cubicBezTo>
                      <a:pt x="867" y="0"/>
                      <a:pt x="881" y="15"/>
                      <a:pt x="881" y="34"/>
                    </a:cubicBezTo>
                    <a:lnTo>
                      <a:pt x="881" y="67"/>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39" name="Freeform 52">
                <a:extLst>
                  <a:ext uri="{FF2B5EF4-FFF2-40B4-BE49-F238E27FC236}">
                    <a16:creationId xmlns:a16="http://schemas.microsoft.com/office/drawing/2014/main" id="{B761E3D1-5C55-51F5-2B1E-80D6DD553163}"/>
                  </a:ext>
                </a:extLst>
              </p:cNvPr>
              <p:cNvSpPr>
                <a:spLocks/>
              </p:cNvSpPr>
              <p:nvPr/>
            </p:nvSpPr>
            <p:spPr bwMode="auto">
              <a:xfrm>
                <a:off x="2433638" y="1758951"/>
                <a:ext cx="150812" cy="160338"/>
              </a:xfrm>
              <a:custGeom>
                <a:avLst/>
                <a:gdLst/>
                <a:ahLst/>
                <a:cxnLst>
                  <a:cxn ang="0">
                    <a:pos x="209" y="240"/>
                  </a:cxn>
                  <a:cxn ang="0">
                    <a:pos x="209" y="0"/>
                  </a:cxn>
                  <a:cxn ang="0">
                    <a:pos x="66" y="0"/>
                  </a:cxn>
                  <a:cxn ang="0">
                    <a:pos x="0" y="56"/>
                  </a:cxn>
                  <a:cxn ang="0">
                    <a:pos x="0" y="315"/>
                  </a:cxn>
                  <a:cxn ang="0">
                    <a:pos x="66" y="371"/>
                  </a:cxn>
                  <a:cxn ang="0">
                    <a:pos x="40" y="490"/>
                  </a:cxn>
                  <a:cxn ang="0">
                    <a:pos x="184" y="371"/>
                  </a:cxn>
                  <a:cxn ang="0">
                    <a:pos x="395" y="371"/>
                  </a:cxn>
                  <a:cxn ang="0">
                    <a:pos x="460" y="315"/>
                  </a:cxn>
                  <a:cxn ang="0">
                    <a:pos x="460" y="296"/>
                  </a:cxn>
                  <a:cxn ang="0">
                    <a:pos x="274" y="296"/>
                  </a:cxn>
                  <a:cxn ang="0">
                    <a:pos x="209" y="240"/>
                  </a:cxn>
                </a:cxnLst>
                <a:rect l="0" t="0" r="r" b="b"/>
                <a:pathLst>
                  <a:path w="460" h="490">
                    <a:moveTo>
                      <a:pt x="209" y="240"/>
                    </a:moveTo>
                    <a:cubicBezTo>
                      <a:pt x="209" y="0"/>
                      <a:pt x="209" y="0"/>
                      <a:pt x="209" y="0"/>
                    </a:cubicBezTo>
                    <a:cubicBezTo>
                      <a:pt x="66" y="0"/>
                      <a:pt x="66" y="0"/>
                      <a:pt x="66" y="0"/>
                    </a:cubicBezTo>
                    <a:cubicBezTo>
                      <a:pt x="29" y="0"/>
                      <a:pt x="0" y="25"/>
                      <a:pt x="0" y="56"/>
                    </a:cubicBezTo>
                    <a:cubicBezTo>
                      <a:pt x="0" y="315"/>
                      <a:pt x="0" y="315"/>
                      <a:pt x="0" y="315"/>
                    </a:cubicBezTo>
                    <a:cubicBezTo>
                      <a:pt x="0" y="346"/>
                      <a:pt x="29" y="371"/>
                      <a:pt x="66" y="371"/>
                    </a:cubicBezTo>
                    <a:cubicBezTo>
                      <a:pt x="40" y="490"/>
                      <a:pt x="40" y="490"/>
                      <a:pt x="40" y="490"/>
                    </a:cubicBezTo>
                    <a:cubicBezTo>
                      <a:pt x="184" y="371"/>
                      <a:pt x="184" y="371"/>
                      <a:pt x="184" y="371"/>
                    </a:cubicBezTo>
                    <a:cubicBezTo>
                      <a:pt x="395" y="371"/>
                      <a:pt x="395" y="371"/>
                      <a:pt x="395" y="371"/>
                    </a:cubicBezTo>
                    <a:cubicBezTo>
                      <a:pt x="431" y="371"/>
                      <a:pt x="460" y="346"/>
                      <a:pt x="460" y="315"/>
                    </a:cubicBezTo>
                    <a:cubicBezTo>
                      <a:pt x="460" y="296"/>
                      <a:pt x="460" y="296"/>
                      <a:pt x="460" y="296"/>
                    </a:cubicBezTo>
                    <a:cubicBezTo>
                      <a:pt x="274" y="296"/>
                      <a:pt x="274" y="296"/>
                      <a:pt x="274" y="296"/>
                    </a:cubicBezTo>
                    <a:cubicBezTo>
                      <a:pt x="238" y="296"/>
                      <a:pt x="209" y="271"/>
                      <a:pt x="209" y="240"/>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40" name="Freeform 53">
                <a:extLst>
                  <a:ext uri="{FF2B5EF4-FFF2-40B4-BE49-F238E27FC236}">
                    <a16:creationId xmlns:a16="http://schemas.microsoft.com/office/drawing/2014/main" id="{625EECD0-31E4-F3FB-53C0-4436BB5ED3F5}"/>
                  </a:ext>
                </a:extLst>
              </p:cNvPr>
              <p:cNvSpPr>
                <a:spLocks noEditPoints="1"/>
              </p:cNvSpPr>
              <p:nvPr/>
            </p:nvSpPr>
            <p:spPr bwMode="auto">
              <a:xfrm>
                <a:off x="2520950" y="1712913"/>
                <a:ext cx="173037" cy="158750"/>
              </a:xfrm>
              <a:custGeom>
                <a:avLst/>
                <a:gdLst/>
                <a:ahLst/>
                <a:cxnLst>
                  <a:cxn ang="0">
                    <a:pos x="454" y="0"/>
                  </a:cxn>
                  <a:cxn ang="0">
                    <a:pos x="75" y="0"/>
                  </a:cxn>
                  <a:cxn ang="0">
                    <a:pos x="0" y="59"/>
                  </a:cxn>
                  <a:cxn ang="0">
                    <a:pos x="0" y="80"/>
                  </a:cxn>
                  <a:cxn ang="0">
                    <a:pos x="0" y="335"/>
                  </a:cxn>
                  <a:cxn ang="0">
                    <a:pos x="75" y="394"/>
                  </a:cxn>
                  <a:cxn ang="0">
                    <a:pos x="203" y="394"/>
                  </a:cxn>
                  <a:cxn ang="0">
                    <a:pos x="318" y="394"/>
                  </a:cxn>
                  <a:cxn ang="0">
                    <a:pos x="512" y="487"/>
                  </a:cxn>
                  <a:cxn ang="0">
                    <a:pos x="454" y="394"/>
                  </a:cxn>
                  <a:cxn ang="0">
                    <a:pos x="530" y="335"/>
                  </a:cxn>
                  <a:cxn ang="0">
                    <a:pos x="530" y="59"/>
                  </a:cxn>
                  <a:cxn ang="0">
                    <a:pos x="454" y="0"/>
                  </a:cxn>
                  <a:cxn ang="0">
                    <a:pos x="424" y="308"/>
                  </a:cxn>
                  <a:cxn ang="0">
                    <a:pos x="194" y="308"/>
                  </a:cxn>
                  <a:cxn ang="0">
                    <a:pos x="179" y="288"/>
                  </a:cxn>
                  <a:cxn ang="0">
                    <a:pos x="194" y="267"/>
                  </a:cxn>
                  <a:cxn ang="0">
                    <a:pos x="424" y="267"/>
                  </a:cxn>
                  <a:cxn ang="0">
                    <a:pos x="439" y="288"/>
                  </a:cxn>
                  <a:cxn ang="0">
                    <a:pos x="424" y="308"/>
                  </a:cxn>
                  <a:cxn ang="0">
                    <a:pos x="419" y="224"/>
                  </a:cxn>
                  <a:cxn ang="0">
                    <a:pos x="100" y="224"/>
                  </a:cxn>
                  <a:cxn ang="0">
                    <a:pos x="80" y="203"/>
                  </a:cxn>
                  <a:cxn ang="0">
                    <a:pos x="100" y="183"/>
                  </a:cxn>
                  <a:cxn ang="0">
                    <a:pos x="419" y="183"/>
                  </a:cxn>
                  <a:cxn ang="0">
                    <a:pos x="439" y="203"/>
                  </a:cxn>
                  <a:cxn ang="0">
                    <a:pos x="419" y="224"/>
                  </a:cxn>
                  <a:cxn ang="0">
                    <a:pos x="419" y="127"/>
                  </a:cxn>
                  <a:cxn ang="0">
                    <a:pos x="100" y="127"/>
                  </a:cxn>
                  <a:cxn ang="0">
                    <a:pos x="80" y="107"/>
                  </a:cxn>
                  <a:cxn ang="0">
                    <a:pos x="100" y="86"/>
                  </a:cxn>
                  <a:cxn ang="0">
                    <a:pos x="419" y="86"/>
                  </a:cxn>
                  <a:cxn ang="0">
                    <a:pos x="439" y="107"/>
                  </a:cxn>
                  <a:cxn ang="0">
                    <a:pos x="419" y="127"/>
                  </a:cxn>
                </a:cxnLst>
                <a:rect l="0" t="0" r="r" b="b"/>
                <a:pathLst>
                  <a:path w="530" h="487">
                    <a:moveTo>
                      <a:pt x="454" y="0"/>
                    </a:moveTo>
                    <a:cubicBezTo>
                      <a:pt x="75" y="0"/>
                      <a:pt x="75" y="0"/>
                      <a:pt x="75" y="0"/>
                    </a:cubicBezTo>
                    <a:cubicBezTo>
                      <a:pt x="33" y="0"/>
                      <a:pt x="0" y="26"/>
                      <a:pt x="0" y="59"/>
                    </a:cubicBezTo>
                    <a:cubicBezTo>
                      <a:pt x="0" y="80"/>
                      <a:pt x="0" y="80"/>
                      <a:pt x="0" y="80"/>
                    </a:cubicBezTo>
                    <a:cubicBezTo>
                      <a:pt x="0" y="335"/>
                      <a:pt x="0" y="335"/>
                      <a:pt x="0" y="335"/>
                    </a:cubicBezTo>
                    <a:cubicBezTo>
                      <a:pt x="0" y="368"/>
                      <a:pt x="33" y="394"/>
                      <a:pt x="75" y="394"/>
                    </a:cubicBezTo>
                    <a:cubicBezTo>
                      <a:pt x="203" y="394"/>
                      <a:pt x="203" y="394"/>
                      <a:pt x="203" y="394"/>
                    </a:cubicBezTo>
                    <a:cubicBezTo>
                      <a:pt x="318" y="394"/>
                      <a:pt x="318" y="394"/>
                      <a:pt x="318" y="394"/>
                    </a:cubicBezTo>
                    <a:cubicBezTo>
                      <a:pt x="512" y="487"/>
                      <a:pt x="512" y="487"/>
                      <a:pt x="512" y="487"/>
                    </a:cubicBezTo>
                    <a:cubicBezTo>
                      <a:pt x="454" y="394"/>
                      <a:pt x="454" y="394"/>
                      <a:pt x="454" y="394"/>
                    </a:cubicBezTo>
                    <a:cubicBezTo>
                      <a:pt x="496" y="394"/>
                      <a:pt x="530" y="368"/>
                      <a:pt x="530" y="335"/>
                    </a:cubicBezTo>
                    <a:cubicBezTo>
                      <a:pt x="530" y="59"/>
                      <a:pt x="530" y="59"/>
                      <a:pt x="530" y="59"/>
                    </a:cubicBezTo>
                    <a:cubicBezTo>
                      <a:pt x="530" y="26"/>
                      <a:pt x="496" y="0"/>
                      <a:pt x="454" y="0"/>
                    </a:cubicBezTo>
                    <a:close/>
                    <a:moveTo>
                      <a:pt x="424" y="308"/>
                    </a:moveTo>
                    <a:cubicBezTo>
                      <a:pt x="194" y="308"/>
                      <a:pt x="194" y="308"/>
                      <a:pt x="194" y="308"/>
                    </a:cubicBezTo>
                    <a:cubicBezTo>
                      <a:pt x="186" y="308"/>
                      <a:pt x="179" y="299"/>
                      <a:pt x="179" y="288"/>
                    </a:cubicBezTo>
                    <a:cubicBezTo>
                      <a:pt x="179" y="276"/>
                      <a:pt x="186" y="267"/>
                      <a:pt x="194" y="267"/>
                    </a:cubicBezTo>
                    <a:cubicBezTo>
                      <a:pt x="424" y="267"/>
                      <a:pt x="424" y="267"/>
                      <a:pt x="424" y="267"/>
                    </a:cubicBezTo>
                    <a:cubicBezTo>
                      <a:pt x="432" y="267"/>
                      <a:pt x="439" y="276"/>
                      <a:pt x="439" y="288"/>
                    </a:cubicBezTo>
                    <a:cubicBezTo>
                      <a:pt x="439" y="299"/>
                      <a:pt x="432" y="308"/>
                      <a:pt x="424" y="308"/>
                    </a:cubicBezTo>
                    <a:close/>
                    <a:moveTo>
                      <a:pt x="419" y="224"/>
                    </a:moveTo>
                    <a:cubicBezTo>
                      <a:pt x="100" y="224"/>
                      <a:pt x="100" y="224"/>
                      <a:pt x="100" y="224"/>
                    </a:cubicBezTo>
                    <a:cubicBezTo>
                      <a:pt x="89" y="224"/>
                      <a:pt x="80" y="214"/>
                      <a:pt x="80" y="203"/>
                    </a:cubicBezTo>
                    <a:cubicBezTo>
                      <a:pt x="80" y="192"/>
                      <a:pt x="89" y="183"/>
                      <a:pt x="100" y="183"/>
                    </a:cubicBezTo>
                    <a:cubicBezTo>
                      <a:pt x="419" y="183"/>
                      <a:pt x="419" y="183"/>
                      <a:pt x="419" y="183"/>
                    </a:cubicBezTo>
                    <a:cubicBezTo>
                      <a:pt x="430" y="183"/>
                      <a:pt x="439" y="192"/>
                      <a:pt x="439" y="203"/>
                    </a:cubicBezTo>
                    <a:cubicBezTo>
                      <a:pt x="439" y="214"/>
                      <a:pt x="430" y="224"/>
                      <a:pt x="419" y="224"/>
                    </a:cubicBezTo>
                    <a:close/>
                    <a:moveTo>
                      <a:pt x="419" y="127"/>
                    </a:moveTo>
                    <a:cubicBezTo>
                      <a:pt x="100" y="127"/>
                      <a:pt x="100" y="127"/>
                      <a:pt x="100" y="127"/>
                    </a:cubicBezTo>
                    <a:cubicBezTo>
                      <a:pt x="89" y="127"/>
                      <a:pt x="80" y="118"/>
                      <a:pt x="80" y="107"/>
                    </a:cubicBezTo>
                    <a:cubicBezTo>
                      <a:pt x="80" y="95"/>
                      <a:pt x="89" y="86"/>
                      <a:pt x="100" y="86"/>
                    </a:cubicBezTo>
                    <a:cubicBezTo>
                      <a:pt x="419" y="86"/>
                      <a:pt x="419" y="86"/>
                      <a:pt x="419" y="86"/>
                    </a:cubicBezTo>
                    <a:cubicBezTo>
                      <a:pt x="430" y="86"/>
                      <a:pt x="439" y="95"/>
                      <a:pt x="439" y="107"/>
                    </a:cubicBezTo>
                    <a:cubicBezTo>
                      <a:pt x="439" y="118"/>
                      <a:pt x="430" y="127"/>
                      <a:pt x="419" y="127"/>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grpSp>
        <p:sp>
          <p:nvSpPr>
            <p:cNvPr id="10" name="object 22">
              <a:extLst>
                <a:ext uri="{FF2B5EF4-FFF2-40B4-BE49-F238E27FC236}">
                  <a16:creationId xmlns:a16="http://schemas.microsoft.com/office/drawing/2014/main" id="{6ECCD55C-9EA5-A048-56CE-28FF59B89617}"/>
                </a:ext>
              </a:extLst>
            </p:cNvPr>
            <p:cNvSpPr txBox="1"/>
            <p:nvPr/>
          </p:nvSpPr>
          <p:spPr>
            <a:xfrm>
              <a:off x="6360108" y="6138390"/>
              <a:ext cx="2578385" cy="382156"/>
            </a:xfrm>
            <a:prstGeom prst="rect">
              <a:avLst/>
            </a:prstGeom>
          </p:spPr>
          <p:txBody>
            <a:bodyPr vert="horz" wrap="square" lIns="0" tIns="12700" rIns="0" bIns="0" rtlCol="0">
              <a:spAutoFit/>
            </a:bodyPr>
            <a:lstStyle/>
            <a:p>
              <a:pPr marL="12700" marR="67310" lvl="0" indent="0" algn="ctr" defTabSz="914400" eaLnBrk="1" fontAlgn="auto" latinLnBrk="0" hangingPunct="1">
                <a:lnSpc>
                  <a:spcPct val="100000"/>
                </a:lnSpc>
                <a:spcBef>
                  <a:spcPts val="100"/>
                </a:spcBef>
                <a:spcAft>
                  <a:spcPts val="0"/>
                </a:spcAft>
                <a:buClrTx/>
                <a:buSzTx/>
                <a:buFontTx/>
                <a:buNone/>
                <a:tabLst/>
                <a:defRPr/>
              </a:pPr>
              <a:r>
                <a:rPr kumimoji="0" lang="en-GB" sz="1200" b="0" i="0" u="none" strike="noStrike" kern="1200" cap="none" spc="20" normalizeH="0" baseline="0" noProof="0" dirty="0">
                  <a:ln>
                    <a:noFill/>
                  </a:ln>
                  <a:solidFill>
                    <a:srgbClr val="231F20"/>
                  </a:solidFill>
                  <a:effectLst/>
                  <a:uLnTx/>
                  <a:uFillTx/>
                  <a:latin typeface="Lato" panose="020F0502020204030203" pitchFamily="34" charset="0"/>
                  <a:ea typeface="+mn-ea"/>
                  <a:cs typeface="Tahoma"/>
                </a:rPr>
                <a:t>Including all key inputs and outputs of the analysis in the Report </a:t>
              </a:r>
            </a:p>
          </p:txBody>
        </p:sp>
        <p:sp>
          <p:nvSpPr>
            <p:cNvPr id="11" name="Text Placeholder 5">
              <a:extLst>
                <a:ext uri="{FF2B5EF4-FFF2-40B4-BE49-F238E27FC236}">
                  <a16:creationId xmlns:a16="http://schemas.microsoft.com/office/drawing/2014/main" id="{4BE973A6-15CE-36C1-1EF6-556B4DBCB6A1}"/>
                </a:ext>
              </a:extLst>
            </p:cNvPr>
            <p:cNvSpPr txBox="1">
              <a:spLocks/>
            </p:cNvSpPr>
            <p:nvPr/>
          </p:nvSpPr>
          <p:spPr>
            <a:xfrm>
              <a:off x="6452236" y="5700270"/>
              <a:ext cx="2529838" cy="318448"/>
            </a:xfrm>
            <a:prstGeom prst="rect">
              <a:avLst/>
            </a:prstGeom>
          </p:spPr>
          <p:txBody>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eaLnBrk="1" fontAlgn="auto" latinLnBrk="0" hangingPunct="1">
                <a:lnSpc>
                  <a:spcPct val="100000"/>
                </a:lnSpc>
                <a:spcBef>
                  <a:spcPts val="750"/>
                </a:spcBef>
                <a:spcAft>
                  <a:spcPts val="0"/>
                </a:spcAft>
                <a:buClrTx/>
                <a:buSzTx/>
                <a:buFont typeface="Wingdings" panose="05000000000000000000" pitchFamily="2" charset="2"/>
                <a:buNone/>
                <a:tabLst/>
                <a:defRPr/>
              </a:pPr>
              <a:r>
                <a:rPr lang="en-GB" sz="2400" b="1" dirty="0">
                  <a:solidFill>
                    <a:srgbClr val="3C3C3B"/>
                  </a:solidFill>
                  <a:latin typeface="Lato"/>
                </a:rPr>
                <a:t>Excel data book</a:t>
              </a:r>
            </a:p>
          </p:txBody>
        </p:sp>
        <p:grpSp>
          <p:nvGrpSpPr>
            <p:cNvPr id="47" name="Group 185">
              <a:extLst>
                <a:ext uri="{FF2B5EF4-FFF2-40B4-BE49-F238E27FC236}">
                  <a16:creationId xmlns:a16="http://schemas.microsoft.com/office/drawing/2014/main" id="{547BDC26-5223-77DF-1C03-F91017A0596A}"/>
                </a:ext>
              </a:extLst>
            </p:cNvPr>
            <p:cNvGrpSpPr/>
            <p:nvPr/>
          </p:nvGrpSpPr>
          <p:grpSpPr>
            <a:xfrm>
              <a:off x="7300147" y="5192270"/>
              <a:ext cx="556844" cy="388328"/>
              <a:chOff x="8958263" y="3977953"/>
              <a:chExt cx="603250" cy="420687"/>
            </a:xfrm>
            <a:solidFill>
              <a:schemeClr val="accent2"/>
            </a:solidFill>
          </p:grpSpPr>
          <p:sp>
            <p:nvSpPr>
              <p:cNvPr id="48" name="Freeform 369">
                <a:extLst>
                  <a:ext uri="{FF2B5EF4-FFF2-40B4-BE49-F238E27FC236}">
                    <a16:creationId xmlns:a16="http://schemas.microsoft.com/office/drawing/2014/main" id="{E0A26AC1-39BB-05B0-A7D6-C484D382C4C0}"/>
                  </a:ext>
                </a:extLst>
              </p:cNvPr>
              <p:cNvSpPr>
                <a:spLocks noEditPoints="1"/>
              </p:cNvSpPr>
              <p:nvPr/>
            </p:nvSpPr>
            <p:spPr bwMode="auto">
              <a:xfrm>
                <a:off x="9155113" y="3977953"/>
                <a:ext cx="212725" cy="155575"/>
              </a:xfrm>
              <a:custGeom>
                <a:avLst/>
                <a:gdLst/>
                <a:ahLst/>
                <a:cxnLst>
                  <a:cxn ang="0">
                    <a:pos x="0" y="0"/>
                  </a:cxn>
                  <a:cxn ang="0">
                    <a:pos x="0" y="98"/>
                  </a:cxn>
                  <a:cxn ang="0">
                    <a:pos x="134" y="98"/>
                  </a:cxn>
                  <a:cxn ang="0">
                    <a:pos x="134" y="0"/>
                  </a:cxn>
                  <a:cxn ang="0">
                    <a:pos x="0" y="0"/>
                  </a:cxn>
                  <a:cxn ang="0">
                    <a:pos x="104" y="76"/>
                  </a:cxn>
                  <a:cxn ang="0">
                    <a:pos x="24" y="76"/>
                  </a:cxn>
                  <a:cxn ang="0">
                    <a:pos x="24" y="61"/>
                  </a:cxn>
                  <a:cxn ang="0">
                    <a:pos x="104" y="61"/>
                  </a:cxn>
                  <a:cxn ang="0">
                    <a:pos x="104" y="76"/>
                  </a:cxn>
                  <a:cxn ang="0">
                    <a:pos x="106" y="42"/>
                  </a:cxn>
                  <a:cxn ang="0">
                    <a:pos x="24" y="42"/>
                  </a:cxn>
                  <a:cxn ang="0">
                    <a:pos x="24" y="26"/>
                  </a:cxn>
                  <a:cxn ang="0">
                    <a:pos x="106" y="26"/>
                  </a:cxn>
                  <a:cxn ang="0">
                    <a:pos x="106" y="42"/>
                  </a:cxn>
                </a:cxnLst>
                <a:rect l="0" t="0" r="r" b="b"/>
                <a:pathLst>
                  <a:path w="134" h="98">
                    <a:moveTo>
                      <a:pt x="0" y="0"/>
                    </a:moveTo>
                    <a:lnTo>
                      <a:pt x="0" y="98"/>
                    </a:lnTo>
                    <a:lnTo>
                      <a:pt x="134" y="98"/>
                    </a:lnTo>
                    <a:lnTo>
                      <a:pt x="134" y="0"/>
                    </a:lnTo>
                    <a:lnTo>
                      <a:pt x="0" y="0"/>
                    </a:lnTo>
                    <a:close/>
                    <a:moveTo>
                      <a:pt x="104" y="76"/>
                    </a:moveTo>
                    <a:lnTo>
                      <a:pt x="24" y="76"/>
                    </a:lnTo>
                    <a:lnTo>
                      <a:pt x="24" y="61"/>
                    </a:lnTo>
                    <a:lnTo>
                      <a:pt x="104" y="61"/>
                    </a:lnTo>
                    <a:lnTo>
                      <a:pt x="104" y="76"/>
                    </a:lnTo>
                    <a:close/>
                    <a:moveTo>
                      <a:pt x="106" y="42"/>
                    </a:moveTo>
                    <a:lnTo>
                      <a:pt x="24" y="42"/>
                    </a:lnTo>
                    <a:lnTo>
                      <a:pt x="24" y="26"/>
                    </a:lnTo>
                    <a:lnTo>
                      <a:pt x="106" y="26"/>
                    </a:lnTo>
                    <a:lnTo>
                      <a:pt x="106" y="42"/>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49" name="Freeform 370">
                <a:extLst>
                  <a:ext uri="{FF2B5EF4-FFF2-40B4-BE49-F238E27FC236}">
                    <a16:creationId xmlns:a16="http://schemas.microsoft.com/office/drawing/2014/main" id="{A9175EBB-2731-90A6-BF9D-E503D53AA643}"/>
                  </a:ext>
                </a:extLst>
              </p:cNvPr>
              <p:cNvSpPr>
                <a:spLocks noEditPoints="1"/>
              </p:cNvSpPr>
              <p:nvPr/>
            </p:nvSpPr>
            <p:spPr bwMode="auto">
              <a:xfrm>
                <a:off x="8958263" y="4284340"/>
                <a:ext cx="150813" cy="111125"/>
              </a:xfrm>
              <a:custGeom>
                <a:avLst/>
                <a:gdLst/>
                <a:ahLst/>
                <a:cxnLst>
                  <a:cxn ang="0">
                    <a:pos x="0" y="0"/>
                  </a:cxn>
                  <a:cxn ang="0">
                    <a:pos x="0" y="70"/>
                  </a:cxn>
                  <a:cxn ang="0">
                    <a:pos x="95" y="70"/>
                  </a:cxn>
                  <a:cxn ang="0">
                    <a:pos x="95" y="0"/>
                  </a:cxn>
                  <a:cxn ang="0">
                    <a:pos x="0" y="0"/>
                  </a:cxn>
                  <a:cxn ang="0">
                    <a:pos x="80" y="55"/>
                  </a:cxn>
                  <a:cxn ang="0">
                    <a:pos x="18" y="55"/>
                  </a:cxn>
                  <a:cxn ang="0">
                    <a:pos x="18" y="23"/>
                  </a:cxn>
                  <a:cxn ang="0">
                    <a:pos x="80" y="23"/>
                  </a:cxn>
                  <a:cxn ang="0">
                    <a:pos x="80" y="55"/>
                  </a:cxn>
                </a:cxnLst>
                <a:rect l="0" t="0" r="r" b="b"/>
                <a:pathLst>
                  <a:path w="95" h="70">
                    <a:moveTo>
                      <a:pt x="0" y="0"/>
                    </a:moveTo>
                    <a:lnTo>
                      <a:pt x="0" y="70"/>
                    </a:lnTo>
                    <a:lnTo>
                      <a:pt x="95" y="70"/>
                    </a:lnTo>
                    <a:lnTo>
                      <a:pt x="95" y="0"/>
                    </a:lnTo>
                    <a:lnTo>
                      <a:pt x="0" y="0"/>
                    </a:lnTo>
                    <a:close/>
                    <a:moveTo>
                      <a:pt x="80" y="55"/>
                    </a:moveTo>
                    <a:lnTo>
                      <a:pt x="18" y="55"/>
                    </a:lnTo>
                    <a:lnTo>
                      <a:pt x="18" y="23"/>
                    </a:lnTo>
                    <a:lnTo>
                      <a:pt x="80" y="23"/>
                    </a:lnTo>
                    <a:lnTo>
                      <a:pt x="80" y="55"/>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50" name="Freeform 371">
                <a:extLst>
                  <a:ext uri="{FF2B5EF4-FFF2-40B4-BE49-F238E27FC236}">
                    <a16:creationId xmlns:a16="http://schemas.microsoft.com/office/drawing/2014/main" id="{F71A3363-BDA8-5F0F-7782-15DF246AA392}"/>
                  </a:ext>
                </a:extLst>
              </p:cNvPr>
              <p:cNvSpPr>
                <a:spLocks noEditPoints="1"/>
              </p:cNvSpPr>
              <p:nvPr/>
            </p:nvSpPr>
            <p:spPr bwMode="auto">
              <a:xfrm>
                <a:off x="9410700" y="4290690"/>
                <a:ext cx="150813" cy="107950"/>
              </a:xfrm>
              <a:custGeom>
                <a:avLst/>
                <a:gdLst/>
                <a:ahLst/>
                <a:cxnLst>
                  <a:cxn ang="0">
                    <a:pos x="0" y="0"/>
                  </a:cxn>
                  <a:cxn ang="0">
                    <a:pos x="0" y="68"/>
                  </a:cxn>
                  <a:cxn ang="0">
                    <a:pos x="95" y="68"/>
                  </a:cxn>
                  <a:cxn ang="0">
                    <a:pos x="95" y="0"/>
                  </a:cxn>
                  <a:cxn ang="0">
                    <a:pos x="0" y="0"/>
                  </a:cxn>
                  <a:cxn ang="0">
                    <a:pos x="80" y="51"/>
                  </a:cxn>
                  <a:cxn ang="0">
                    <a:pos x="17" y="51"/>
                  </a:cxn>
                  <a:cxn ang="0">
                    <a:pos x="17" y="17"/>
                  </a:cxn>
                  <a:cxn ang="0">
                    <a:pos x="80" y="17"/>
                  </a:cxn>
                  <a:cxn ang="0">
                    <a:pos x="80" y="51"/>
                  </a:cxn>
                </a:cxnLst>
                <a:rect l="0" t="0" r="r" b="b"/>
                <a:pathLst>
                  <a:path w="95" h="68">
                    <a:moveTo>
                      <a:pt x="0" y="0"/>
                    </a:moveTo>
                    <a:lnTo>
                      <a:pt x="0" y="68"/>
                    </a:lnTo>
                    <a:lnTo>
                      <a:pt x="95" y="68"/>
                    </a:lnTo>
                    <a:lnTo>
                      <a:pt x="95" y="0"/>
                    </a:lnTo>
                    <a:lnTo>
                      <a:pt x="0" y="0"/>
                    </a:lnTo>
                    <a:close/>
                    <a:moveTo>
                      <a:pt x="80" y="51"/>
                    </a:moveTo>
                    <a:lnTo>
                      <a:pt x="17" y="51"/>
                    </a:lnTo>
                    <a:lnTo>
                      <a:pt x="17" y="17"/>
                    </a:lnTo>
                    <a:lnTo>
                      <a:pt x="80" y="17"/>
                    </a:lnTo>
                    <a:lnTo>
                      <a:pt x="80" y="51"/>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51" name="Freeform 372">
                <a:extLst>
                  <a:ext uri="{FF2B5EF4-FFF2-40B4-BE49-F238E27FC236}">
                    <a16:creationId xmlns:a16="http://schemas.microsoft.com/office/drawing/2014/main" id="{B5E7F105-6371-F6C7-3DB9-CE40407CA44F}"/>
                  </a:ext>
                </a:extLst>
              </p:cNvPr>
              <p:cNvSpPr>
                <a:spLocks noEditPoints="1"/>
              </p:cNvSpPr>
              <p:nvPr/>
            </p:nvSpPr>
            <p:spPr bwMode="auto">
              <a:xfrm>
                <a:off x="9182100" y="4290690"/>
                <a:ext cx="150813" cy="107950"/>
              </a:xfrm>
              <a:custGeom>
                <a:avLst/>
                <a:gdLst/>
                <a:ahLst/>
                <a:cxnLst>
                  <a:cxn ang="0">
                    <a:pos x="0" y="0"/>
                  </a:cxn>
                  <a:cxn ang="0">
                    <a:pos x="0" y="68"/>
                  </a:cxn>
                  <a:cxn ang="0">
                    <a:pos x="95" y="68"/>
                  </a:cxn>
                  <a:cxn ang="0">
                    <a:pos x="95" y="0"/>
                  </a:cxn>
                  <a:cxn ang="0">
                    <a:pos x="0" y="0"/>
                  </a:cxn>
                  <a:cxn ang="0">
                    <a:pos x="81" y="49"/>
                  </a:cxn>
                  <a:cxn ang="0">
                    <a:pos x="19" y="49"/>
                  </a:cxn>
                  <a:cxn ang="0">
                    <a:pos x="19" y="15"/>
                  </a:cxn>
                  <a:cxn ang="0">
                    <a:pos x="81" y="15"/>
                  </a:cxn>
                  <a:cxn ang="0">
                    <a:pos x="81" y="49"/>
                  </a:cxn>
                </a:cxnLst>
                <a:rect l="0" t="0" r="r" b="b"/>
                <a:pathLst>
                  <a:path w="95" h="68">
                    <a:moveTo>
                      <a:pt x="0" y="0"/>
                    </a:moveTo>
                    <a:lnTo>
                      <a:pt x="0" y="68"/>
                    </a:lnTo>
                    <a:lnTo>
                      <a:pt x="95" y="68"/>
                    </a:lnTo>
                    <a:lnTo>
                      <a:pt x="95" y="0"/>
                    </a:lnTo>
                    <a:lnTo>
                      <a:pt x="0" y="0"/>
                    </a:lnTo>
                    <a:close/>
                    <a:moveTo>
                      <a:pt x="81" y="49"/>
                    </a:moveTo>
                    <a:lnTo>
                      <a:pt x="19" y="49"/>
                    </a:lnTo>
                    <a:lnTo>
                      <a:pt x="19" y="15"/>
                    </a:lnTo>
                    <a:lnTo>
                      <a:pt x="81" y="15"/>
                    </a:lnTo>
                    <a:lnTo>
                      <a:pt x="81" y="49"/>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52" name="Rectangle 373">
                <a:extLst>
                  <a:ext uri="{FF2B5EF4-FFF2-40B4-BE49-F238E27FC236}">
                    <a16:creationId xmlns:a16="http://schemas.microsoft.com/office/drawing/2014/main" id="{9B5E8535-22B7-00EC-A130-2CBDBF6525F2}"/>
                  </a:ext>
                </a:extLst>
              </p:cNvPr>
              <p:cNvSpPr>
                <a:spLocks noChangeArrowheads="1"/>
              </p:cNvSpPr>
              <p:nvPr/>
            </p:nvSpPr>
            <p:spPr bwMode="auto">
              <a:xfrm>
                <a:off x="9248775" y="4152578"/>
                <a:ext cx="17463" cy="114300"/>
              </a:xfrm>
              <a:prstGeom prst="rect">
                <a:avLst/>
              </a:pr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53" name="Freeform 374">
                <a:extLst>
                  <a:ext uri="{FF2B5EF4-FFF2-40B4-BE49-F238E27FC236}">
                    <a16:creationId xmlns:a16="http://schemas.microsoft.com/office/drawing/2014/main" id="{F4677F3E-F9C1-ACD3-407F-EC55B87BEC80}"/>
                  </a:ext>
                </a:extLst>
              </p:cNvPr>
              <p:cNvSpPr>
                <a:spLocks noEditPoints="1"/>
              </p:cNvSpPr>
              <p:nvPr/>
            </p:nvSpPr>
            <p:spPr bwMode="auto">
              <a:xfrm>
                <a:off x="9021763" y="4166865"/>
                <a:ext cx="207963" cy="100013"/>
              </a:xfrm>
              <a:custGeom>
                <a:avLst/>
                <a:gdLst/>
                <a:ahLst/>
                <a:cxnLst>
                  <a:cxn ang="0">
                    <a:pos x="0" y="2"/>
                  </a:cxn>
                  <a:cxn ang="0">
                    <a:pos x="0" y="63"/>
                  </a:cxn>
                  <a:cxn ang="0">
                    <a:pos x="19" y="63"/>
                  </a:cxn>
                  <a:cxn ang="0">
                    <a:pos x="19" y="0"/>
                  </a:cxn>
                  <a:cxn ang="0">
                    <a:pos x="0" y="2"/>
                  </a:cxn>
                  <a:cxn ang="0">
                    <a:pos x="19" y="2"/>
                  </a:cxn>
                  <a:cxn ang="0">
                    <a:pos x="19" y="19"/>
                  </a:cxn>
                  <a:cxn ang="0">
                    <a:pos x="131" y="19"/>
                  </a:cxn>
                  <a:cxn ang="0">
                    <a:pos x="131" y="2"/>
                  </a:cxn>
                  <a:cxn ang="0">
                    <a:pos x="19" y="2"/>
                  </a:cxn>
                </a:cxnLst>
                <a:rect l="0" t="0" r="r" b="b"/>
                <a:pathLst>
                  <a:path w="131" h="63">
                    <a:moveTo>
                      <a:pt x="0" y="2"/>
                    </a:moveTo>
                    <a:lnTo>
                      <a:pt x="0" y="63"/>
                    </a:lnTo>
                    <a:lnTo>
                      <a:pt x="19" y="63"/>
                    </a:lnTo>
                    <a:lnTo>
                      <a:pt x="19" y="0"/>
                    </a:lnTo>
                    <a:lnTo>
                      <a:pt x="0" y="2"/>
                    </a:lnTo>
                    <a:close/>
                    <a:moveTo>
                      <a:pt x="19" y="2"/>
                    </a:moveTo>
                    <a:lnTo>
                      <a:pt x="19" y="19"/>
                    </a:lnTo>
                    <a:lnTo>
                      <a:pt x="131" y="19"/>
                    </a:lnTo>
                    <a:lnTo>
                      <a:pt x="131" y="2"/>
                    </a:lnTo>
                    <a:lnTo>
                      <a:pt x="19" y="2"/>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sp>
            <p:nvSpPr>
              <p:cNvPr id="54" name="Freeform 375">
                <a:extLst>
                  <a:ext uri="{FF2B5EF4-FFF2-40B4-BE49-F238E27FC236}">
                    <a16:creationId xmlns:a16="http://schemas.microsoft.com/office/drawing/2014/main" id="{613433E9-33C6-20B3-353C-9E647E5868F1}"/>
                  </a:ext>
                </a:extLst>
              </p:cNvPr>
              <p:cNvSpPr>
                <a:spLocks noEditPoints="1"/>
              </p:cNvSpPr>
              <p:nvPr/>
            </p:nvSpPr>
            <p:spPr bwMode="auto">
              <a:xfrm>
                <a:off x="9290050" y="4170040"/>
                <a:ext cx="207963" cy="100013"/>
              </a:xfrm>
              <a:custGeom>
                <a:avLst/>
                <a:gdLst/>
                <a:ahLst/>
                <a:cxnLst>
                  <a:cxn ang="0">
                    <a:pos x="112" y="0"/>
                  </a:cxn>
                  <a:cxn ang="0">
                    <a:pos x="114" y="63"/>
                  </a:cxn>
                  <a:cxn ang="0">
                    <a:pos x="131" y="63"/>
                  </a:cxn>
                  <a:cxn ang="0">
                    <a:pos x="131" y="0"/>
                  </a:cxn>
                  <a:cxn ang="0">
                    <a:pos x="112" y="0"/>
                  </a:cxn>
                  <a:cxn ang="0">
                    <a:pos x="0" y="19"/>
                  </a:cxn>
                  <a:cxn ang="0">
                    <a:pos x="112" y="19"/>
                  </a:cxn>
                  <a:cxn ang="0">
                    <a:pos x="112" y="2"/>
                  </a:cxn>
                  <a:cxn ang="0">
                    <a:pos x="0" y="2"/>
                  </a:cxn>
                  <a:cxn ang="0">
                    <a:pos x="0" y="19"/>
                  </a:cxn>
                </a:cxnLst>
                <a:rect l="0" t="0" r="r" b="b"/>
                <a:pathLst>
                  <a:path w="131" h="63">
                    <a:moveTo>
                      <a:pt x="112" y="0"/>
                    </a:moveTo>
                    <a:lnTo>
                      <a:pt x="114" y="63"/>
                    </a:lnTo>
                    <a:lnTo>
                      <a:pt x="131" y="63"/>
                    </a:lnTo>
                    <a:lnTo>
                      <a:pt x="131" y="0"/>
                    </a:lnTo>
                    <a:lnTo>
                      <a:pt x="112" y="0"/>
                    </a:lnTo>
                    <a:close/>
                    <a:moveTo>
                      <a:pt x="0" y="19"/>
                    </a:moveTo>
                    <a:lnTo>
                      <a:pt x="112" y="19"/>
                    </a:lnTo>
                    <a:lnTo>
                      <a:pt x="112" y="2"/>
                    </a:lnTo>
                    <a:lnTo>
                      <a:pt x="0" y="2"/>
                    </a:lnTo>
                    <a:lnTo>
                      <a:pt x="0" y="19"/>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endParaRPr lang="en-GB" sz="1662"/>
              </a:p>
            </p:txBody>
          </p:sp>
        </p:grpSp>
      </p:grpSp>
    </p:spTree>
    <p:extLst>
      <p:ext uri="{BB962C8B-B14F-4D97-AF65-F5344CB8AC3E}">
        <p14:creationId xmlns:p14="http://schemas.microsoft.com/office/powerpoint/2010/main" val="3583451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F6F8FABF-2732-BD12-8967-0B93D88DDF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84" imgH="486" progId="TCLayout.ActiveDocument.1">
                  <p:embed/>
                </p:oleObj>
              </mc:Choice>
              <mc:Fallback>
                <p:oleObj name="think-cell Slide" r:id="rId5" imgW="484" imgH="486" progId="TCLayout.ActiveDocument.1">
                  <p:embed/>
                  <p:pic>
                    <p:nvPicPr>
                      <p:cNvPr id="4" name="Objekt 3" hidden="1">
                        <a:extLst>
                          <a:ext uri="{FF2B5EF4-FFF2-40B4-BE49-F238E27FC236}">
                            <a16:creationId xmlns:a16="http://schemas.microsoft.com/office/drawing/2014/main" id="{F6F8FABF-2732-BD12-8967-0B93D88DDF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BA939AD-AC3E-AED9-23B5-CA782DD231ED}"/>
              </a:ext>
            </a:extLst>
          </p:cNvPr>
          <p:cNvSpPr>
            <a:spLocks noGrp="1"/>
          </p:cNvSpPr>
          <p:nvPr>
            <p:ph type="body" sz="quarter" idx="28"/>
          </p:nvPr>
        </p:nvSpPr>
        <p:spPr>
          <a:xfrm>
            <a:off x="381000" y="1306835"/>
            <a:ext cx="11428413" cy="4700560"/>
          </a:xfrm>
        </p:spPr>
        <p:txBody>
          <a:bodyPr/>
          <a:lstStyle/>
          <a:p>
            <a:r>
              <a:rPr lang="en-GB" u="sng" dirty="0">
                <a:hlinkClick r:id="rId7" action="ppaction://hlinksldjump"/>
              </a:rPr>
              <a:t>Executive summary</a:t>
            </a:r>
            <a:r>
              <a:rPr lang="en-GB" dirty="0"/>
              <a:t> 	</a:t>
            </a:r>
            <a:r>
              <a:rPr lang="en-GB" b="0" dirty="0">
                <a:solidFill>
                  <a:schemeClr val="bg2">
                    <a:lumMod val="90000"/>
                  </a:schemeClr>
                </a:solidFill>
              </a:rPr>
              <a:t>9 slides</a:t>
            </a:r>
          </a:p>
          <a:p>
            <a:pPr>
              <a:buFont typeface="+mj-lt"/>
              <a:buAutoNum type="romanUcPeriod" startAt="2"/>
            </a:pPr>
            <a:r>
              <a:rPr lang="en-GB" u="sng" dirty="0">
                <a:hlinkClick r:id="rId8" action="ppaction://hlinksldjump"/>
              </a:rPr>
              <a:t>Fundamentals</a:t>
            </a:r>
            <a:r>
              <a:rPr lang="en-GB" dirty="0"/>
              <a:t>	</a:t>
            </a:r>
            <a:r>
              <a:rPr lang="en-GB" b="0" dirty="0">
                <a:solidFill>
                  <a:schemeClr val="bg2">
                    <a:lumMod val="90000"/>
                  </a:schemeClr>
                </a:solidFill>
              </a:rPr>
              <a:t>32 slides</a:t>
            </a:r>
          </a:p>
          <a:p>
            <a:pPr lvl="1"/>
            <a:r>
              <a:rPr lang="en-GB" u="sng" dirty="0">
                <a:hlinkClick r:id="rId8" action="ppaction://hlinksldjump"/>
              </a:rPr>
              <a:t>Policy framework</a:t>
            </a:r>
            <a:endParaRPr lang="en-GB" u="sng" dirty="0"/>
          </a:p>
          <a:p>
            <a:pPr lvl="1"/>
            <a:r>
              <a:rPr lang="en-GB" u="sng" dirty="0">
                <a:hlinkClick r:id="" action="ppaction://noaction"/>
              </a:rPr>
              <a:t>Key e-fuels and value chains</a:t>
            </a:r>
            <a:endParaRPr lang="en-GB" u="sng" dirty="0"/>
          </a:p>
          <a:p>
            <a:pPr lvl="1"/>
            <a:r>
              <a:rPr lang="en-GB" u="sng" dirty="0">
                <a:hlinkClick r:id="" action="ppaction://noaction"/>
              </a:rPr>
              <a:t>Use cases and key competing technologies</a:t>
            </a:r>
            <a:endParaRPr lang="en-GB" u="sng" dirty="0"/>
          </a:p>
          <a:p>
            <a:pPr>
              <a:buAutoNum type="romanUcPeriod" startAt="2"/>
            </a:pPr>
            <a:r>
              <a:rPr lang="en-GB" u="sng" dirty="0">
                <a:hlinkClick r:id="" action="ppaction://noaction"/>
              </a:rPr>
              <a:t>Cost of production</a:t>
            </a:r>
            <a:r>
              <a:rPr lang="en-GB" dirty="0"/>
              <a:t>	</a:t>
            </a:r>
            <a:r>
              <a:rPr lang="en-GB" b="0" dirty="0">
                <a:solidFill>
                  <a:schemeClr val="bg2">
                    <a:lumMod val="90000"/>
                  </a:schemeClr>
                </a:solidFill>
              </a:rPr>
              <a:t> 25 slides</a:t>
            </a:r>
            <a:endParaRPr lang="en-GB" b="0" u="sng" dirty="0"/>
          </a:p>
          <a:p>
            <a:pPr lvl="1"/>
            <a:r>
              <a:rPr lang="en-GB" u="sng" dirty="0">
                <a:hlinkClick r:id="" action="ppaction://noaction"/>
              </a:rPr>
              <a:t>Fundamentals and plant setup</a:t>
            </a:r>
            <a:endParaRPr lang="en-GB" u="sng" dirty="0"/>
          </a:p>
          <a:p>
            <a:pPr lvl="1"/>
            <a:r>
              <a:rPr lang="en-GB" u="sng" dirty="0" err="1">
                <a:hlinkClick r:id="" action="ppaction://noaction"/>
              </a:rPr>
              <a:t>Levelised</a:t>
            </a:r>
            <a:r>
              <a:rPr lang="en-GB" u="sng" dirty="0">
                <a:hlinkClick r:id="" action="ppaction://noaction"/>
              </a:rPr>
              <a:t> cost of e-fuels</a:t>
            </a:r>
            <a:endParaRPr lang="en-GB" u="sng" dirty="0"/>
          </a:p>
          <a:p>
            <a:pPr lvl="1"/>
            <a:r>
              <a:rPr lang="en-GB" u="sng" dirty="0">
                <a:hlinkClick r:id="" action="ppaction://noaction"/>
              </a:rPr>
              <a:t>Economic assumptions</a:t>
            </a:r>
            <a:endParaRPr lang="en-GB" u="sng" dirty="0"/>
          </a:p>
          <a:p>
            <a:pPr lvl="1"/>
            <a:r>
              <a:rPr lang="en-GB" u="sng" dirty="0">
                <a:hlinkClick r:id="" action="ppaction://noaction"/>
              </a:rPr>
              <a:t>Cost comparison</a:t>
            </a:r>
            <a:endParaRPr lang="en-GB" u="sng" dirty="0"/>
          </a:p>
          <a:p>
            <a:pPr>
              <a:buFont typeface="+mj-lt"/>
              <a:buAutoNum type="romanUcPeriod" startAt="2"/>
            </a:pPr>
            <a:r>
              <a:rPr lang="en-GB" u="sng" dirty="0">
                <a:hlinkClick r:id="" action="ppaction://noaction"/>
              </a:rPr>
              <a:t>Supply and demand dynamics</a:t>
            </a:r>
            <a:r>
              <a:rPr lang="en-GB" dirty="0"/>
              <a:t>	</a:t>
            </a:r>
            <a:r>
              <a:rPr lang="en-GB" b="0" dirty="0">
                <a:solidFill>
                  <a:schemeClr val="bg2">
                    <a:lumMod val="90000"/>
                  </a:schemeClr>
                </a:solidFill>
              </a:rPr>
              <a:t>28 slides</a:t>
            </a:r>
            <a:endParaRPr lang="en-GB" u="sng" dirty="0">
              <a:highlight>
                <a:srgbClr val="FFFF00"/>
              </a:highlight>
            </a:endParaRPr>
          </a:p>
          <a:p>
            <a:pPr lvl="1"/>
            <a:r>
              <a:rPr lang="en-GB" u="sng" dirty="0">
                <a:hlinkClick r:id="" action="ppaction://noaction"/>
              </a:rPr>
              <a:t>Potential market size</a:t>
            </a:r>
            <a:endParaRPr lang="en-GB" u="sng" dirty="0"/>
          </a:p>
          <a:p>
            <a:pPr lvl="1"/>
            <a:r>
              <a:rPr lang="en-GB" u="sng" dirty="0">
                <a:hlinkClick r:id="" action="ppaction://noaction"/>
              </a:rPr>
              <a:t>Supply mix</a:t>
            </a:r>
            <a:endParaRPr lang="en-GB" u="sng" dirty="0"/>
          </a:p>
          <a:p>
            <a:pPr>
              <a:buFont typeface="+mj-lt"/>
              <a:buAutoNum type="romanUcPeriod" startAt="2"/>
            </a:pPr>
            <a:r>
              <a:rPr lang="en-GB" u="sng" dirty="0">
                <a:hlinkClick r:id="" action="ppaction://noaction"/>
              </a:rPr>
              <a:t>Willingness to pay for e-fuels</a:t>
            </a:r>
            <a:r>
              <a:rPr lang="en-GB" dirty="0"/>
              <a:t>	</a:t>
            </a:r>
            <a:r>
              <a:rPr lang="en-GB" b="0" dirty="0">
                <a:solidFill>
                  <a:schemeClr val="bg2">
                    <a:lumMod val="90000"/>
                  </a:schemeClr>
                </a:solidFill>
              </a:rPr>
              <a:t>25 slides</a:t>
            </a:r>
            <a:endParaRPr lang="en-GB" u="sng" dirty="0"/>
          </a:p>
          <a:p>
            <a:pPr lvl="1"/>
            <a:r>
              <a:rPr lang="en-GB" u="sng" dirty="0">
                <a:hlinkClick r:id="" action="ppaction://noaction"/>
              </a:rPr>
              <a:t>Overview</a:t>
            </a:r>
            <a:endParaRPr lang="en-GB" u="sng" dirty="0"/>
          </a:p>
          <a:p>
            <a:pPr lvl="1"/>
            <a:r>
              <a:rPr lang="en-GB" u="sng" dirty="0">
                <a:hlinkClick r:id="" action="ppaction://noaction"/>
              </a:rPr>
              <a:t>Deep dive: maritime sector</a:t>
            </a:r>
            <a:endParaRPr lang="en-GB" u="sng" dirty="0"/>
          </a:p>
          <a:p>
            <a:pPr>
              <a:buAutoNum type="romanUcPeriod" startAt="6"/>
            </a:pPr>
            <a:r>
              <a:rPr lang="en-GB" u="sng" dirty="0">
                <a:hlinkClick r:id="" action="ppaction://noaction"/>
              </a:rPr>
              <a:t>Sensitivity: </a:t>
            </a:r>
            <a:r>
              <a:rPr lang="en-GB" u="sng" dirty="0" err="1">
                <a:hlinkClick r:id="" action="ppaction://noaction"/>
              </a:rPr>
              <a:t>levelised</a:t>
            </a:r>
            <a:r>
              <a:rPr lang="en-GB" u="sng" dirty="0">
                <a:hlinkClick r:id="" action="ppaction://noaction"/>
              </a:rPr>
              <a:t> cost of e-fuels</a:t>
            </a:r>
            <a:r>
              <a:rPr lang="en-GB" dirty="0"/>
              <a:t>	</a:t>
            </a:r>
            <a:r>
              <a:rPr lang="en-GB" b="0" dirty="0">
                <a:solidFill>
                  <a:schemeClr val="bg2">
                    <a:lumMod val="90000"/>
                  </a:schemeClr>
                </a:solidFill>
              </a:rPr>
              <a:t> 12 slides</a:t>
            </a:r>
            <a:endParaRPr lang="en-GB" u="sng" dirty="0"/>
          </a:p>
          <a:p>
            <a:pPr>
              <a:buFont typeface="+mj-lt"/>
              <a:buAutoNum type="romanUcPeriod" startAt="6"/>
            </a:pPr>
            <a:r>
              <a:rPr lang="en-GB" u="sng" dirty="0">
                <a:hlinkClick r:id="" action="ppaction://noaction"/>
              </a:rPr>
              <a:t>Acceleration factors: regulatory push and pull</a:t>
            </a:r>
            <a:r>
              <a:rPr lang="en-GB" u="sng" dirty="0"/>
              <a:t> factors </a:t>
            </a:r>
            <a:r>
              <a:rPr lang="en-GB" dirty="0"/>
              <a:t>	</a:t>
            </a:r>
            <a:r>
              <a:rPr lang="en-GB" b="0" dirty="0">
                <a:solidFill>
                  <a:schemeClr val="bg2">
                    <a:lumMod val="90000"/>
                  </a:schemeClr>
                </a:solidFill>
              </a:rPr>
              <a:t>9 slides</a:t>
            </a:r>
            <a:endParaRPr lang="en-GB" u="sng" dirty="0"/>
          </a:p>
          <a:p>
            <a:pPr marL="630238" lvl="2" indent="0">
              <a:buNone/>
            </a:pPr>
            <a:endParaRPr lang="en-GB" u="sng" dirty="0"/>
          </a:p>
        </p:txBody>
      </p:sp>
    </p:spTree>
    <p:extLst>
      <p:ext uri="{BB962C8B-B14F-4D97-AF65-F5344CB8AC3E}">
        <p14:creationId xmlns:p14="http://schemas.microsoft.com/office/powerpoint/2010/main" val="3547572480"/>
      </p:ext>
    </p:extLst>
  </p:cSld>
  <p:clrMapOvr>
    <a:masterClrMapping/>
  </p:clrMapOvr>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E5123-B909-389A-EBF9-59C64BF035F0}"/>
            </a:ext>
          </a:extLst>
        </p:cNvPr>
        <p:cNvGrpSpPr/>
        <p:nvPr/>
      </p:nvGrpSpPr>
      <p:grpSpPr>
        <a:xfrm>
          <a:off x="0" y="0"/>
          <a:ext cx="0" cy="0"/>
          <a:chOff x="0" y="0"/>
          <a:chExt cx="0" cy="0"/>
        </a:xfrm>
      </p:grpSpPr>
      <p:graphicFrame>
        <p:nvGraphicFramePr>
          <p:cNvPr id="62" name="think-cell data - do not delete" hidden="1">
            <a:extLst>
              <a:ext uri="{FF2B5EF4-FFF2-40B4-BE49-F238E27FC236}">
                <a16:creationId xmlns:a16="http://schemas.microsoft.com/office/drawing/2014/main" id="{7670A8A2-8CDF-0939-30F1-9ECBA363C873}"/>
              </a:ext>
            </a:extLst>
          </p:cNvPr>
          <p:cNvGraphicFramePr>
            <a:graphicFrameLocks noChangeAspect="1"/>
          </p:cNvGraphicFramePr>
          <p:nvPr>
            <p:custDataLst>
              <p:tags r:id="rId1"/>
            </p:custDataLst>
            <p:extLst>
              <p:ext uri="{D42A27DB-BD31-4B8C-83A1-F6EECF244321}">
                <p14:modId xmlns:p14="http://schemas.microsoft.com/office/powerpoint/2010/main" val="37420328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4" progId="TCLayout.ActiveDocument.1">
                  <p:embed/>
                </p:oleObj>
              </mc:Choice>
              <mc:Fallback>
                <p:oleObj name="think-cell Slide" r:id="rId9" imgW="395" imgH="394" progId="TCLayout.ActiveDocument.1">
                  <p:embed/>
                  <p:pic>
                    <p:nvPicPr>
                      <p:cNvPr id="62" name="think-cell data - do not delete" hidden="1">
                        <a:extLst>
                          <a:ext uri="{FF2B5EF4-FFF2-40B4-BE49-F238E27FC236}">
                            <a16:creationId xmlns:a16="http://schemas.microsoft.com/office/drawing/2014/main" id="{7670A8A2-8CDF-0939-30F1-9ECBA363C87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CA5E60F-85BB-DF32-7D3C-BAAB075B73D9}"/>
              </a:ext>
            </a:extLst>
          </p:cNvPr>
          <p:cNvSpPr>
            <a:spLocks noGrp="1"/>
          </p:cNvSpPr>
          <p:nvPr>
            <p:ph type="body" sz="quarter" idx="22"/>
          </p:nvPr>
        </p:nvSpPr>
        <p:spPr>
          <a:xfrm>
            <a:off x="381001" y="6715169"/>
            <a:ext cx="2551981" cy="110800"/>
          </a:xfrm>
        </p:spPr>
        <p:txBody>
          <a:bodyPr/>
          <a:lstStyle/>
          <a:p>
            <a:r>
              <a:rPr lang="en-GB"/>
              <a:t>Sources: Aurora Energy Research, European Commission</a:t>
            </a:r>
          </a:p>
        </p:txBody>
      </p:sp>
      <p:sp>
        <p:nvSpPr>
          <p:cNvPr id="3" name="Title 2">
            <a:extLst>
              <a:ext uri="{FF2B5EF4-FFF2-40B4-BE49-F238E27FC236}">
                <a16:creationId xmlns:a16="http://schemas.microsoft.com/office/drawing/2014/main" id="{465871C7-3A43-920B-8A31-77621F653BE7}"/>
              </a:ext>
            </a:extLst>
          </p:cNvPr>
          <p:cNvSpPr>
            <a:spLocks noGrp="1"/>
          </p:cNvSpPr>
          <p:nvPr>
            <p:ph type="title"/>
          </p:nvPr>
        </p:nvSpPr>
        <p:spPr>
          <a:xfrm>
            <a:off x="381599" y="411856"/>
            <a:ext cx="8579048" cy="609398"/>
          </a:xfrm>
        </p:spPr>
        <p:txBody>
          <a:bodyPr vert="horz"/>
          <a:lstStyle/>
          <a:p>
            <a:r>
              <a:rPr lang="en-GB" dirty="0"/>
              <a:t>The EU’s Fit for 55 package is the main policy and regulatory driver for the development of the e-fuel sector</a:t>
            </a:r>
          </a:p>
        </p:txBody>
      </p:sp>
      <p:sp>
        <p:nvSpPr>
          <p:cNvPr id="4" name="Text Placeholder 3">
            <a:extLst>
              <a:ext uri="{FF2B5EF4-FFF2-40B4-BE49-F238E27FC236}">
                <a16:creationId xmlns:a16="http://schemas.microsoft.com/office/drawing/2014/main" id="{9C9E2FAE-ED1E-9E61-667B-E6DBD0FDFBA9}"/>
              </a:ext>
            </a:extLst>
          </p:cNvPr>
          <p:cNvSpPr>
            <a:spLocks noGrp="1"/>
          </p:cNvSpPr>
          <p:nvPr>
            <p:ph type="body" sz="quarter" idx="32"/>
          </p:nvPr>
        </p:nvSpPr>
        <p:spPr>
          <a:xfrm>
            <a:off x="381600" y="6474841"/>
            <a:ext cx="11428800" cy="221599"/>
          </a:xfrm>
        </p:spPr>
        <p:txBody>
          <a:bodyPr/>
          <a:lstStyle/>
          <a:p>
            <a:r>
              <a:rPr lang="en-GB"/>
              <a:t>1) Renewable fuel of non-biological origin, include renewable hydrogen and its derivatives. 2) The reform under “Fit for 55” reduces the number of allowances on the market and increases funding for decarbonisation. 3) Commission Delegated Regulations (EU) 2023/1184 and (EU) 2023/1185. </a:t>
            </a:r>
            <a:endParaRPr lang="en-GB" b="1"/>
          </a:p>
        </p:txBody>
      </p:sp>
      <p:sp>
        <p:nvSpPr>
          <p:cNvPr id="5" name="Text Placeholder 4">
            <a:extLst>
              <a:ext uri="{FF2B5EF4-FFF2-40B4-BE49-F238E27FC236}">
                <a16:creationId xmlns:a16="http://schemas.microsoft.com/office/drawing/2014/main" id="{22804C1B-DDB7-59EC-B414-B35E94695093}"/>
              </a:ext>
            </a:extLst>
          </p:cNvPr>
          <p:cNvSpPr>
            <a:spLocks noGrp="1"/>
          </p:cNvSpPr>
          <p:nvPr>
            <p:ph type="body" sz="quarter" idx="31"/>
          </p:nvPr>
        </p:nvSpPr>
        <p:spPr>
          <a:xfrm>
            <a:off x="381599" y="79401"/>
            <a:ext cx="2596865" cy="184666"/>
          </a:xfrm>
        </p:spPr>
        <p:txBody>
          <a:bodyPr/>
          <a:lstStyle/>
          <a:p>
            <a:r>
              <a:rPr lang="en-GB"/>
              <a:t>II. Fundamentals – 1. Policy framework</a:t>
            </a:r>
          </a:p>
        </p:txBody>
      </p:sp>
      <p:sp>
        <p:nvSpPr>
          <p:cNvPr id="6" name="TextBox 5">
            <a:extLst>
              <a:ext uri="{FF2B5EF4-FFF2-40B4-BE49-F238E27FC236}">
                <a16:creationId xmlns:a16="http://schemas.microsoft.com/office/drawing/2014/main" id="{1069B442-FEA0-DA02-6FB0-B4AFEB973ECA}"/>
              </a:ext>
            </a:extLst>
          </p:cNvPr>
          <p:cNvSpPr txBox="1"/>
          <p:nvPr/>
        </p:nvSpPr>
        <p:spPr>
          <a:xfrm>
            <a:off x="390627" y="1252989"/>
            <a:ext cx="11419774" cy="367068"/>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200">
                <a:latin typeface="Lato" panose="020F0502020204030203" pitchFamily="34" charset="0"/>
                <a:sym typeface="Lato" panose="020F0502020204030203" pitchFamily="34" charset="0"/>
              </a:rPr>
              <a:t>Following the climate targets set in the Paris Agreement, the European Council and the European Commission established the European Green Deal in 2019, setting out the EU‘s climate strategy. A policy framework has been constructed to implement the Green Deal, and many parts of which engage with the e-fuel industry.</a:t>
            </a:r>
          </a:p>
        </p:txBody>
      </p:sp>
      <p:sp>
        <p:nvSpPr>
          <p:cNvPr id="8" name="TextBox 7">
            <a:extLst>
              <a:ext uri="{FF2B5EF4-FFF2-40B4-BE49-F238E27FC236}">
                <a16:creationId xmlns:a16="http://schemas.microsoft.com/office/drawing/2014/main" id="{3C30DC35-31D5-FA44-EEFF-951CC74F1152}"/>
              </a:ext>
            </a:extLst>
          </p:cNvPr>
          <p:cNvSpPr txBox="1"/>
          <p:nvPr>
            <p:custDataLst>
              <p:tags r:id="rId2"/>
            </p:custDataLst>
          </p:nvPr>
        </p:nvSpPr>
        <p:spPr>
          <a:xfrm>
            <a:off x="707524" y="6229501"/>
            <a:ext cx="783352" cy="181203"/>
          </a:xfrm>
          <a:prstGeom prst="rect">
            <a:avLst/>
          </a:prstGeom>
          <a:noFill/>
        </p:spPr>
        <p:txBody>
          <a:bodyPr wrap="square" lIns="0" tIns="0" rIns="0" bIns="0" rtlCol="0" anchor="ctr">
            <a:spAutoFit/>
          </a:bodyPr>
          <a:lstStyle/>
          <a:p>
            <a:pPr marL="0" indent="0" algn="l">
              <a:lnSpc>
                <a:spcPts val="1600"/>
              </a:lnSpc>
              <a:buFont typeface="Wingdings" panose="05000000000000000000" pitchFamily="2" charset="2"/>
              <a:buNone/>
            </a:pPr>
            <a:r>
              <a:rPr lang="en-GB" sz="1000">
                <a:latin typeface="Lato" panose="020F0502020204030203" pitchFamily="34" charset="0"/>
                <a:sym typeface="Lato" panose="020F0502020204030203" pitchFamily="34" charset="0"/>
              </a:rPr>
              <a:t> Frameworks</a:t>
            </a:r>
          </a:p>
        </p:txBody>
      </p:sp>
      <p:sp>
        <p:nvSpPr>
          <p:cNvPr id="10" name="Rectangle 9">
            <a:extLst>
              <a:ext uri="{FF2B5EF4-FFF2-40B4-BE49-F238E27FC236}">
                <a16:creationId xmlns:a16="http://schemas.microsoft.com/office/drawing/2014/main" id="{A46FC9C9-5C8A-C59C-608D-7377D5BB0B88}"/>
              </a:ext>
            </a:extLst>
          </p:cNvPr>
          <p:cNvSpPr/>
          <p:nvPr>
            <p:custDataLst>
              <p:tags r:id="rId3"/>
            </p:custDataLst>
          </p:nvPr>
        </p:nvSpPr>
        <p:spPr>
          <a:xfrm>
            <a:off x="418868" y="6261807"/>
            <a:ext cx="252000" cy="142875"/>
          </a:xfrm>
          <a:prstGeom prst="rect">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sym typeface="Lato" panose="020F0502020204030203" pitchFamily="34" charset="0"/>
            </a:endParaRPr>
          </a:p>
        </p:txBody>
      </p:sp>
      <p:sp>
        <p:nvSpPr>
          <p:cNvPr id="14" name="Rectangle: Rounded Corners 13">
            <a:extLst>
              <a:ext uri="{FF2B5EF4-FFF2-40B4-BE49-F238E27FC236}">
                <a16:creationId xmlns:a16="http://schemas.microsoft.com/office/drawing/2014/main" id="{62991BA3-C749-B1FC-AADA-E23F292A9C17}"/>
              </a:ext>
            </a:extLst>
          </p:cNvPr>
          <p:cNvSpPr/>
          <p:nvPr>
            <p:custDataLst>
              <p:tags r:id="rId4"/>
            </p:custDataLst>
          </p:nvPr>
        </p:nvSpPr>
        <p:spPr>
          <a:xfrm>
            <a:off x="728788" y="2173795"/>
            <a:ext cx="4922982" cy="640458"/>
          </a:xfrm>
          <a:prstGeom prst="roundRect">
            <a:avLst>
              <a:gd name="adj" fmla="val 13508"/>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a:solidFill>
                  <a:schemeClr val="tx1"/>
                </a:solidFill>
                <a:latin typeface="+mj-lt"/>
                <a:sym typeface="Lato" panose="020F0502020204030203" pitchFamily="34" charset="0"/>
              </a:rPr>
              <a:t>Renewable Energy Directive (RED) III RFNBO</a:t>
            </a:r>
            <a:r>
              <a:rPr lang="en-GB" sz="1200" b="1" baseline="30000">
                <a:solidFill>
                  <a:schemeClr val="tx1"/>
                </a:solidFill>
                <a:latin typeface="+mj-lt"/>
                <a:sym typeface="Lato" panose="020F0502020204030203" pitchFamily="34" charset="0"/>
              </a:rPr>
              <a:t>1</a:t>
            </a:r>
            <a:r>
              <a:rPr lang="en-GB" sz="1200" b="1">
                <a:solidFill>
                  <a:schemeClr val="tx1"/>
                </a:solidFill>
                <a:latin typeface="+mj-lt"/>
                <a:sym typeface="Lato" panose="020F0502020204030203" pitchFamily="34" charset="0"/>
              </a:rPr>
              <a:t> targets</a:t>
            </a:r>
          </a:p>
          <a:p>
            <a:pPr algn="l"/>
            <a:r>
              <a:rPr lang="en-GB" sz="1200">
                <a:solidFill>
                  <a:schemeClr val="tx1"/>
                </a:solidFill>
                <a:latin typeface="+mj-lt"/>
              </a:rPr>
              <a:t>The o</a:t>
            </a:r>
            <a:r>
              <a:rPr lang="en-GB" sz="1200" i="0">
                <a:solidFill>
                  <a:schemeClr val="tx1"/>
                </a:solidFill>
                <a:effectLst/>
                <a:latin typeface="+mj-lt"/>
              </a:rPr>
              <a:t>verall EU target for renewable energy sources consumption by 2030.</a:t>
            </a:r>
            <a:endParaRPr lang="en-GB" sz="1200">
              <a:solidFill>
                <a:schemeClr val="tx1"/>
              </a:solidFill>
              <a:latin typeface="+mj-lt"/>
              <a:sym typeface="Lato" panose="020F0502020204030203" pitchFamily="34" charset="0"/>
            </a:endParaRPr>
          </a:p>
        </p:txBody>
      </p:sp>
      <p:sp>
        <p:nvSpPr>
          <p:cNvPr id="17" name="Rectangle: Rounded Corners 16">
            <a:extLst>
              <a:ext uri="{FF2B5EF4-FFF2-40B4-BE49-F238E27FC236}">
                <a16:creationId xmlns:a16="http://schemas.microsoft.com/office/drawing/2014/main" id="{249CF492-D4B4-B910-C782-F36FAD0F6F41}"/>
              </a:ext>
            </a:extLst>
          </p:cNvPr>
          <p:cNvSpPr/>
          <p:nvPr/>
        </p:nvSpPr>
        <p:spPr>
          <a:xfrm>
            <a:off x="728788" y="2944102"/>
            <a:ext cx="4922982" cy="640660"/>
          </a:xfrm>
          <a:prstGeom prst="roundRect">
            <a:avLst>
              <a:gd name="adj" fmla="val 12323"/>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a:solidFill>
                  <a:schemeClr val="tx1"/>
                </a:solidFill>
                <a:latin typeface="+mj-lt"/>
                <a:sym typeface="Lato" panose="020F0502020204030203" pitchFamily="34" charset="0"/>
              </a:rPr>
              <a:t>ReFuelEU aviation</a:t>
            </a:r>
          </a:p>
          <a:p>
            <a:pPr algn="l"/>
            <a:r>
              <a:rPr lang="en-GB" sz="1200">
                <a:solidFill>
                  <a:schemeClr val="tx1"/>
                </a:solidFill>
                <a:latin typeface="+mj-lt"/>
              </a:rPr>
              <a:t>Mandates</a:t>
            </a:r>
            <a:r>
              <a:rPr lang="en-GB" sz="1200" b="0" i="0">
                <a:solidFill>
                  <a:schemeClr val="tx1"/>
                </a:solidFill>
                <a:effectLst/>
                <a:latin typeface="+mj-lt"/>
              </a:rPr>
              <a:t> that aims to reduce aviation's carbon emissions by increasing the use of sustainable aviation fuels.</a:t>
            </a:r>
            <a:endParaRPr lang="en-GB" sz="1200" b="1">
              <a:solidFill>
                <a:schemeClr val="tx1"/>
              </a:solidFill>
              <a:latin typeface="+mj-lt"/>
              <a:sym typeface="Lato" panose="020F0502020204030203" pitchFamily="34" charset="0"/>
            </a:endParaRPr>
          </a:p>
        </p:txBody>
      </p:sp>
      <p:sp>
        <p:nvSpPr>
          <p:cNvPr id="18" name="Rectangle: Rounded Corners 17">
            <a:extLst>
              <a:ext uri="{FF2B5EF4-FFF2-40B4-BE49-F238E27FC236}">
                <a16:creationId xmlns:a16="http://schemas.microsoft.com/office/drawing/2014/main" id="{8DD2ACDA-3310-4E25-DA74-F66C9F10B776}"/>
              </a:ext>
            </a:extLst>
          </p:cNvPr>
          <p:cNvSpPr/>
          <p:nvPr/>
        </p:nvSpPr>
        <p:spPr>
          <a:xfrm>
            <a:off x="728788" y="3714611"/>
            <a:ext cx="4922982" cy="642987"/>
          </a:xfrm>
          <a:prstGeom prst="roundRect">
            <a:avLst>
              <a:gd name="adj" fmla="val 14035"/>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a:solidFill>
                  <a:schemeClr val="tx1"/>
                </a:solidFill>
                <a:latin typeface="+mj-lt"/>
                <a:sym typeface="Lato" panose="020F0502020204030203" pitchFamily="34" charset="0"/>
              </a:rPr>
              <a:t>FuelEU maritime</a:t>
            </a:r>
          </a:p>
          <a:p>
            <a:pPr algn="l"/>
            <a:r>
              <a:rPr lang="en-GB" sz="1200" b="0" i="0">
                <a:solidFill>
                  <a:schemeClr val="tx1"/>
                </a:solidFill>
                <a:effectLst/>
                <a:latin typeface="+mj-lt"/>
              </a:rPr>
              <a:t>Mandates that aims to reduce greenhouse gas emissions from the shipping industry.</a:t>
            </a:r>
            <a:endParaRPr lang="en-GB" sz="1200" b="1">
              <a:solidFill>
                <a:schemeClr val="tx1"/>
              </a:solidFill>
              <a:latin typeface="+mj-lt"/>
              <a:sym typeface="Lato" panose="020F0502020204030203" pitchFamily="34" charset="0"/>
            </a:endParaRPr>
          </a:p>
        </p:txBody>
      </p:sp>
      <p:sp>
        <p:nvSpPr>
          <p:cNvPr id="45" name="Rectangle: Rounded Corners 44">
            <a:extLst>
              <a:ext uri="{FF2B5EF4-FFF2-40B4-BE49-F238E27FC236}">
                <a16:creationId xmlns:a16="http://schemas.microsoft.com/office/drawing/2014/main" id="{243282E9-8A9C-1010-C6F4-FF241811F729}"/>
              </a:ext>
            </a:extLst>
          </p:cNvPr>
          <p:cNvSpPr/>
          <p:nvPr/>
        </p:nvSpPr>
        <p:spPr>
          <a:xfrm>
            <a:off x="728788" y="4487447"/>
            <a:ext cx="4922982" cy="642987"/>
          </a:xfrm>
          <a:prstGeom prst="roundRect">
            <a:avLst>
              <a:gd name="adj" fmla="val 14035"/>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a:solidFill>
                  <a:schemeClr val="tx1"/>
                </a:solidFill>
                <a:latin typeface="+mj-lt"/>
                <a:sym typeface="Lato" panose="020F0502020204030203" pitchFamily="34" charset="0"/>
              </a:rPr>
              <a:t>Alternative Fuels Infrastructure Regulation (AFIR)</a:t>
            </a:r>
          </a:p>
          <a:p>
            <a:pPr algn="l"/>
            <a:r>
              <a:rPr lang="en-GB" sz="1200">
                <a:solidFill>
                  <a:schemeClr val="tx1"/>
                </a:solidFill>
                <a:latin typeface="+mj-lt"/>
              </a:rPr>
              <a:t>Targets</a:t>
            </a:r>
            <a:r>
              <a:rPr lang="en-GB" sz="1200" b="0" i="0">
                <a:solidFill>
                  <a:schemeClr val="tx1"/>
                </a:solidFill>
                <a:effectLst/>
                <a:latin typeface="+mj-lt"/>
              </a:rPr>
              <a:t> that aims to allow for an easier use, more reliable, and more accessible charge and refuel of vehicles and ships with alternative fuels.</a:t>
            </a:r>
            <a:endParaRPr lang="en-GB" sz="1200" b="1">
              <a:solidFill>
                <a:schemeClr val="tx1"/>
              </a:solidFill>
              <a:latin typeface="+mj-lt"/>
              <a:sym typeface="Lato" panose="020F0502020204030203" pitchFamily="34" charset="0"/>
            </a:endParaRPr>
          </a:p>
        </p:txBody>
      </p:sp>
      <p:sp>
        <p:nvSpPr>
          <p:cNvPr id="46" name="Rectangle: Rounded Corners 45">
            <a:extLst>
              <a:ext uri="{FF2B5EF4-FFF2-40B4-BE49-F238E27FC236}">
                <a16:creationId xmlns:a16="http://schemas.microsoft.com/office/drawing/2014/main" id="{E4465C13-B018-0ABE-CBB1-80A4940101AC}"/>
              </a:ext>
            </a:extLst>
          </p:cNvPr>
          <p:cNvSpPr/>
          <p:nvPr/>
        </p:nvSpPr>
        <p:spPr>
          <a:xfrm>
            <a:off x="728788" y="5260284"/>
            <a:ext cx="4922982" cy="713598"/>
          </a:xfrm>
          <a:prstGeom prst="roundRect">
            <a:avLst>
              <a:gd name="adj" fmla="val 12336"/>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GB" sz="1200" b="1">
                <a:solidFill>
                  <a:schemeClr val="tx1"/>
                </a:solidFill>
                <a:latin typeface="+mj-lt"/>
                <a:sym typeface="Lato" panose="020F0502020204030203" pitchFamily="34" charset="0"/>
              </a:rPr>
              <a:t>Combustible car ban from 2035, e-fuel exemption</a:t>
            </a:r>
          </a:p>
          <a:p>
            <a:r>
              <a:rPr lang="en-GB" sz="1200" b="0" i="0">
                <a:solidFill>
                  <a:schemeClr val="tx1"/>
                </a:solidFill>
                <a:effectLst/>
                <a:latin typeface="+mj-lt"/>
              </a:rPr>
              <a:t>In 2023, the EU agreed to ban the sale of new combustion engine cars from 2035 onwards, except for cars that run exclusively on e-fuels.</a:t>
            </a:r>
            <a:endParaRPr lang="en-GB" sz="1200" b="1">
              <a:solidFill>
                <a:schemeClr val="tx1"/>
              </a:solidFill>
              <a:latin typeface="+mj-lt"/>
              <a:sym typeface="Lato" panose="020F0502020204030203" pitchFamily="34" charset="0"/>
            </a:endParaRPr>
          </a:p>
        </p:txBody>
      </p:sp>
      <p:sp>
        <p:nvSpPr>
          <p:cNvPr id="56" name="Rectangle: Rounded Corners 55">
            <a:extLst>
              <a:ext uri="{FF2B5EF4-FFF2-40B4-BE49-F238E27FC236}">
                <a16:creationId xmlns:a16="http://schemas.microsoft.com/office/drawing/2014/main" id="{E0B4831D-1019-286A-0BE0-EFD410E4BD7B}"/>
              </a:ext>
            </a:extLst>
          </p:cNvPr>
          <p:cNvSpPr/>
          <p:nvPr/>
        </p:nvSpPr>
        <p:spPr>
          <a:xfrm>
            <a:off x="6779558" y="2203194"/>
            <a:ext cx="4952865" cy="581660"/>
          </a:xfrm>
          <a:prstGeom prst="roundRect">
            <a:avLst>
              <a:gd name="adj" fmla="val 9531"/>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GB" sz="1200" b="1">
                <a:solidFill>
                  <a:schemeClr val="tx1"/>
                </a:solidFill>
                <a:sym typeface="Lato" panose="020F0502020204030203" pitchFamily="34" charset="0"/>
              </a:rPr>
              <a:t>EU Emissions Trading System (ETS) Reform</a:t>
            </a:r>
            <a:r>
              <a:rPr lang="en-GB" sz="1200" b="1" baseline="30000">
                <a:solidFill>
                  <a:schemeClr val="tx1"/>
                </a:solidFill>
                <a:sym typeface="Lato" panose="020F0502020204030203" pitchFamily="34" charset="0"/>
              </a:rPr>
              <a:t>2</a:t>
            </a:r>
          </a:p>
          <a:p>
            <a:pPr algn="l"/>
            <a:r>
              <a:rPr lang="en-GB" sz="1200">
                <a:solidFill>
                  <a:schemeClr val="tx1"/>
                </a:solidFill>
                <a:sym typeface="Lato" panose="020F0502020204030203" pitchFamily="34" charset="0"/>
              </a:rPr>
              <a:t>The system puts a price on carbon. Every year, entities covered by the ETS have to buy “allowances” corresponding to their emissions.</a:t>
            </a:r>
          </a:p>
        </p:txBody>
      </p:sp>
      <p:sp>
        <p:nvSpPr>
          <p:cNvPr id="57" name="Rectangle: Rounded Corners 56">
            <a:extLst>
              <a:ext uri="{FF2B5EF4-FFF2-40B4-BE49-F238E27FC236}">
                <a16:creationId xmlns:a16="http://schemas.microsoft.com/office/drawing/2014/main" id="{463AF792-5A06-04FC-D3D3-9C80B399D3D2}"/>
              </a:ext>
            </a:extLst>
          </p:cNvPr>
          <p:cNvSpPr/>
          <p:nvPr/>
        </p:nvSpPr>
        <p:spPr>
          <a:xfrm>
            <a:off x="6779558" y="2944102"/>
            <a:ext cx="4952865" cy="566733"/>
          </a:xfrm>
          <a:prstGeom prst="roundRect">
            <a:avLst>
              <a:gd name="adj" fmla="val 16346"/>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r>
              <a:rPr lang="en-GB" sz="1200" b="1">
                <a:solidFill>
                  <a:schemeClr val="tx1"/>
                </a:solidFill>
                <a:latin typeface="+mj-lt"/>
                <a:ea typeface="Lato" panose="020F0502020204030203" pitchFamily="34" charset="0"/>
                <a:cs typeface="Lato" panose="020F0502020204030203" pitchFamily="34" charset="0"/>
                <a:sym typeface="Lato" panose="020F0502020204030203" pitchFamily="34" charset="0"/>
              </a:rPr>
              <a:t>EU Carbon Border Adjustment Mechanism (EU CBAM)</a:t>
            </a:r>
          </a:p>
          <a:p>
            <a:r>
              <a:rPr lang="en-GB" sz="1200" i="0">
                <a:solidFill>
                  <a:schemeClr val="tx1"/>
                </a:solidFill>
                <a:effectLst/>
                <a:latin typeface="Lato" panose="020F0502020204030203" pitchFamily="34" charset="0"/>
              </a:rPr>
              <a:t>Tool to put a fair price on the carbon emitted during the production of carbon intensive goods that are entering the EU.</a:t>
            </a:r>
            <a:endParaRPr lang="en-GB" sz="1200" baseline="-250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 name="Rectangle: Rounded Corners 57">
            <a:extLst>
              <a:ext uri="{FF2B5EF4-FFF2-40B4-BE49-F238E27FC236}">
                <a16:creationId xmlns:a16="http://schemas.microsoft.com/office/drawing/2014/main" id="{424C3534-9944-1C99-5A98-33C3E2766614}"/>
              </a:ext>
            </a:extLst>
          </p:cNvPr>
          <p:cNvSpPr/>
          <p:nvPr/>
        </p:nvSpPr>
        <p:spPr>
          <a:xfrm>
            <a:off x="6779558" y="3714611"/>
            <a:ext cx="4952865" cy="642554"/>
          </a:xfrm>
          <a:prstGeom prst="roundRect">
            <a:avLst>
              <a:gd name="adj" fmla="val 11946"/>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i="0">
                <a:solidFill>
                  <a:schemeClr val="tx1"/>
                </a:solidFill>
                <a:effectLst/>
              </a:rPr>
              <a:t>Innovation Fund</a:t>
            </a:r>
          </a:p>
          <a:p>
            <a:pPr algn="l"/>
            <a:r>
              <a:rPr lang="en-GB" sz="1200">
                <a:solidFill>
                  <a:schemeClr val="tx1"/>
                </a:solidFill>
              </a:rPr>
              <a:t>Fund aimed at delivering</a:t>
            </a:r>
            <a:r>
              <a:rPr lang="en-GB" sz="1200" b="0" i="0">
                <a:solidFill>
                  <a:schemeClr val="tx1"/>
                </a:solidFill>
                <a:effectLst/>
              </a:rPr>
              <a:t> the commitments under the Paris Agreement and the climate and energy priorities set by policy packages.</a:t>
            </a:r>
            <a:endParaRPr lang="en-GB" sz="1200" b="1" i="0">
              <a:solidFill>
                <a:schemeClr val="tx1"/>
              </a:solidFill>
              <a:effectLst/>
            </a:endParaRPr>
          </a:p>
        </p:txBody>
      </p:sp>
      <p:sp>
        <p:nvSpPr>
          <p:cNvPr id="59" name="Rectangle: Rounded Corners 58">
            <a:extLst>
              <a:ext uri="{FF2B5EF4-FFF2-40B4-BE49-F238E27FC236}">
                <a16:creationId xmlns:a16="http://schemas.microsoft.com/office/drawing/2014/main" id="{F45CD310-3B18-5B17-3064-ED94280014C5}"/>
              </a:ext>
            </a:extLst>
          </p:cNvPr>
          <p:cNvSpPr/>
          <p:nvPr>
            <p:custDataLst>
              <p:tags r:id="rId5"/>
            </p:custDataLst>
          </p:nvPr>
        </p:nvSpPr>
        <p:spPr>
          <a:xfrm>
            <a:off x="6779558" y="5260284"/>
            <a:ext cx="4952864" cy="690995"/>
          </a:xfrm>
          <a:prstGeom prst="roundRect">
            <a:avLst>
              <a:gd name="adj" fmla="val 13508"/>
            </a:avLst>
          </a:prstGeom>
          <a:solidFill>
            <a:schemeClr val="bg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r>
              <a:rPr lang="en-GB" sz="1200" b="1">
                <a:solidFill>
                  <a:schemeClr val="tx1"/>
                </a:solidFill>
                <a:sym typeface="Lato" panose="020F0502020204030203" pitchFamily="34" charset="0"/>
              </a:rPr>
              <a:t>RED III regulatory framework</a:t>
            </a:r>
          </a:p>
          <a:p>
            <a:pPr algn="l"/>
            <a:r>
              <a:rPr lang="en-GB" sz="1200" b="0" i="0">
                <a:solidFill>
                  <a:schemeClr val="tx1"/>
                </a:solidFill>
                <a:effectLst/>
              </a:rPr>
              <a:t>The Renewable Energy Directive</a:t>
            </a:r>
            <a:r>
              <a:rPr lang="en-GB" sz="1200" b="1" baseline="30000">
                <a:solidFill>
                  <a:schemeClr val="tx1"/>
                </a:solidFill>
                <a:sym typeface="Lato" panose="020F0502020204030203" pitchFamily="34" charset="0"/>
              </a:rPr>
              <a:t>3</a:t>
            </a:r>
            <a:r>
              <a:rPr lang="en-GB" sz="1200" b="0" i="0">
                <a:solidFill>
                  <a:schemeClr val="tx1"/>
                </a:solidFill>
                <a:effectLst/>
              </a:rPr>
              <a:t> is the legal framework for the development of clean energy across all sectors of the EU economy.</a:t>
            </a:r>
            <a:endParaRPr lang="en-GB" sz="1200" b="1">
              <a:solidFill>
                <a:schemeClr val="tx1"/>
              </a:solidFill>
              <a:sym typeface="Lato" panose="020F0502020204030203" pitchFamily="34" charset="0"/>
            </a:endParaRPr>
          </a:p>
        </p:txBody>
      </p:sp>
      <p:sp>
        <p:nvSpPr>
          <p:cNvPr id="66" name="Rectangle 65">
            <a:extLst>
              <a:ext uri="{FF2B5EF4-FFF2-40B4-BE49-F238E27FC236}">
                <a16:creationId xmlns:a16="http://schemas.microsoft.com/office/drawing/2014/main" id="{A43DA61E-F47B-D6D7-C601-EB2818C9A420}"/>
              </a:ext>
            </a:extLst>
          </p:cNvPr>
          <p:cNvSpPr/>
          <p:nvPr/>
        </p:nvSpPr>
        <p:spPr>
          <a:xfrm>
            <a:off x="390626" y="1709174"/>
            <a:ext cx="5362473" cy="197362"/>
          </a:xfrm>
          <a:prstGeom prst="rect">
            <a:avLst/>
          </a:prstGeom>
          <a:solidFill>
            <a:schemeClr val="tx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spcBef>
                <a:spcPts val="600"/>
              </a:spcBef>
            </a:pPr>
            <a:r>
              <a:rPr lang="en-GB" sz="1200" b="1">
                <a:solidFill>
                  <a:schemeClr val="bg1"/>
                </a:solidFill>
                <a:latin typeface="Lato" panose="020F0502020204030203" pitchFamily="34" charset="0"/>
                <a:sym typeface="Lato" panose="020F0502020204030203" pitchFamily="34" charset="0"/>
              </a:rPr>
              <a:t>Direct e-fuel policy frameworks</a:t>
            </a:r>
            <a:endParaRPr lang="en-GB" sz="1200" b="1">
              <a:solidFill>
                <a:schemeClr val="bg1"/>
              </a:solidFill>
            </a:endParaRPr>
          </a:p>
        </p:txBody>
      </p:sp>
      <p:sp>
        <p:nvSpPr>
          <p:cNvPr id="67" name="Rectangle 66">
            <a:extLst>
              <a:ext uri="{FF2B5EF4-FFF2-40B4-BE49-F238E27FC236}">
                <a16:creationId xmlns:a16="http://schemas.microsoft.com/office/drawing/2014/main" id="{81D7195E-D9FD-F998-AD25-B6F863E6E326}"/>
              </a:ext>
            </a:extLst>
          </p:cNvPr>
          <p:cNvSpPr/>
          <p:nvPr/>
        </p:nvSpPr>
        <p:spPr>
          <a:xfrm>
            <a:off x="6442548" y="1709174"/>
            <a:ext cx="5384785" cy="197362"/>
          </a:xfrm>
          <a:prstGeom prst="rect">
            <a:avLst/>
          </a:prstGeom>
          <a:solidFill>
            <a:schemeClr val="tx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spcBef>
                <a:spcPts val="600"/>
              </a:spcBef>
            </a:pPr>
            <a:r>
              <a:rPr lang="en-GB" sz="1200" b="1">
                <a:solidFill>
                  <a:schemeClr val="bg1"/>
                </a:solidFill>
                <a:latin typeface="Lato" panose="020F0502020204030203" pitchFamily="34" charset="0"/>
                <a:sym typeface="Lato" panose="020F0502020204030203" pitchFamily="34" charset="0"/>
              </a:rPr>
              <a:t>Indirect e-fuel policy frameworks</a:t>
            </a:r>
            <a:endParaRPr lang="en-GB" sz="1200" b="1">
              <a:solidFill>
                <a:schemeClr val="bg1"/>
              </a:solidFill>
            </a:endParaRPr>
          </a:p>
        </p:txBody>
      </p:sp>
      <p:sp>
        <p:nvSpPr>
          <p:cNvPr id="68" name="Rectangle 67">
            <a:extLst>
              <a:ext uri="{FF2B5EF4-FFF2-40B4-BE49-F238E27FC236}">
                <a16:creationId xmlns:a16="http://schemas.microsoft.com/office/drawing/2014/main" id="{A46794C9-A7A6-E582-B60B-90161CB0162F}"/>
              </a:ext>
            </a:extLst>
          </p:cNvPr>
          <p:cNvSpPr/>
          <p:nvPr/>
        </p:nvSpPr>
        <p:spPr>
          <a:xfrm>
            <a:off x="6441737" y="4780342"/>
            <a:ext cx="5381963" cy="197362"/>
          </a:xfrm>
          <a:prstGeom prst="rect">
            <a:avLst/>
          </a:prstGeom>
          <a:solidFill>
            <a:schemeClr val="tx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l">
              <a:spcBef>
                <a:spcPts val="600"/>
              </a:spcBef>
            </a:pPr>
            <a:r>
              <a:rPr lang="en-GB" sz="1200" b="1">
                <a:solidFill>
                  <a:schemeClr val="bg1"/>
                </a:solidFill>
                <a:sym typeface="Lato" panose="020F0502020204030203" pitchFamily="34" charset="0"/>
              </a:rPr>
              <a:t>E-fuel regulatory framework</a:t>
            </a:r>
            <a:endParaRPr lang="en-GB" sz="1200" b="1">
              <a:solidFill>
                <a:schemeClr val="bg1"/>
              </a:solidFill>
            </a:endParaRPr>
          </a:p>
        </p:txBody>
      </p:sp>
      <p:grpSp>
        <p:nvGrpSpPr>
          <p:cNvPr id="7" name="Group 6">
            <a:extLst>
              <a:ext uri="{FF2B5EF4-FFF2-40B4-BE49-F238E27FC236}">
                <a16:creationId xmlns:a16="http://schemas.microsoft.com/office/drawing/2014/main" id="{035334F1-B97D-7DBD-7C05-6C8F29A53C58}"/>
              </a:ext>
            </a:extLst>
          </p:cNvPr>
          <p:cNvGrpSpPr/>
          <p:nvPr/>
        </p:nvGrpSpPr>
        <p:grpSpPr>
          <a:xfrm>
            <a:off x="5156587" y="2173795"/>
            <a:ext cx="1193025" cy="208296"/>
            <a:chOff x="2220080" y="3493721"/>
            <a:chExt cx="1193025" cy="208296"/>
          </a:xfrm>
        </p:grpSpPr>
        <p:sp>
          <p:nvSpPr>
            <p:cNvPr id="9" name="Rectangle: Rounded Corners 8">
              <a:extLst>
                <a:ext uri="{FF2B5EF4-FFF2-40B4-BE49-F238E27FC236}">
                  <a16:creationId xmlns:a16="http://schemas.microsoft.com/office/drawing/2014/main" id="{AD31A391-D751-F134-F343-F10855DE01DC}"/>
                </a:ext>
              </a:extLst>
            </p:cNvPr>
            <p:cNvSpPr/>
            <p:nvPr/>
          </p:nvSpPr>
          <p:spPr>
            <a:xfrm>
              <a:off x="2220080" y="3496920"/>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11" name="Oval 10">
              <a:extLst>
                <a:ext uri="{FF2B5EF4-FFF2-40B4-BE49-F238E27FC236}">
                  <a16:creationId xmlns:a16="http://schemas.microsoft.com/office/drawing/2014/main" id="{98158065-CAB2-A737-8D8D-8C6C2B98AD41}"/>
                </a:ext>
              </a:extLst>
            </p:cNvPr>
            <p:cNvSpPr/>
            <p:nvPr/>
          </p:nvSpPr>
          <p:spPr>
            <a:xfrm>
              <a:off x="2220080" y="3493721"/>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1</a:t>
              </a:r>
            </a:p>
          </p:txBody>
        </p:sp>
      </p:grpSp>
      <p:grpSp>
        <p:nvGrpSpPr>
          <p:cNvPr id="12" name="Group 11">
            <a:extLst>
              <a:ext uri="{FF2B5EF4-FFF2-40B4-BE49-F238E27FC236}">
                <a16:creationId xmlns:a16="http://schemas.microsoft.com/office/drawing/2014/main" id="{F0D1AD8E-A055-3C3E-002C-1EA529140BD2}"/>
              </a:ext>
            </a:extLst>
          </p:cNvPr>
          <p:cNvGrpSpPr/>
          <p:nvPr/>
        </p:nvGrpSpPr>
        <p:grpSpPr>
          <a:xfrm>
            <a:off x="5156586" y="2960584"/>
            <a:ext cx="1193025" cy="208296"/>
            <a:chOff x="2220080" y="3493721"/>
            <a:chExt cx="1193025" cy="208296"/>
          </a:xfrm>
        </p:grpSpPr>
        <p:sp>
          <p:nvSpPr>
            <p:cNvPr id="13" name="Rectangle: Rounded Corners 12">
              <a:extLst>
                <a:ext uri="{FF2B5EF4-FFF2-40B4-BE49-F238E27FC236}">
                  <a16:creationId xmlns:a16="http://schemas.microsoft.com/office/drawing/2014/main" id="{1227EE36-F8E2-F32E-DB8C-A7D9D5C9FED9}"/>
                </a:ext>
              </a:extLst>
            </p:cNvPr>
            <p:cNvSpPr/>
            <p:nvPr/>
          </p:nvSpPr>
          <p:spPr>
            <a:xfrm>
              <a:off x="2220080" y="3496920"/>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15" name="Oval 14">
              <a:extLst>
                <a:ext uri="{FF2B5EF4-FFF2-40B4-BE49-F238E27FC236}">
                  <a16:creationId xmlns:a16="http://schemas.microsoft.com/office/drawing/2014/main" id="{0C4F8B62-E057-37AF-ECF5-E898824EC003}"/>
                </a:ext>
              </a:extLst>
            </p:cNvPr>
            <p:cNvSpPr/>
            <p:nvPr/>
          </p:nvSpPr>
          <p:spPr>
            <a:xfrm>
              <a:off x="2220080" y="3493721"/>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dirty="0">
                  <a:solidFill>
                    <a:schemeClr val="bg1"/>
                  </a:solidFill>
                </a:rPr>
                <a:t>2</a:t>
              </a:r>
            </a:p>
          </p:txBody>
        </p:sp>
      </p:grpSp>
      <p:grpSp>
        <p:nvGrpSpPr>
          <p:cNvPr id="16" name="Group 15">
            <a:extLst>
              <a:ext uri="{FF2B5EF4-FFF2-40B4-BE49-F238E27FC236}">
                <a16:creationId xmlns:a16="http://schemas.microsoft.com/office/drawing/2014/main" id="{BC565AC0-3B26-E2C1-D56F-95428DB7A269}"/>
              </a:ext>
            </a:extLst>
          </p:cNvPr>
          <p:cNvGrpSpPr/>
          <p:nvPr/>
        </p:nvGrpSpPr>
        <p:grpSpPr>
          <a:xfrm>
            <a:off x="5156586" y="3746214"/>
            <a:ext cx="1193025" cy="208296"/>
            <a:chOff x="2220080" y="3493721"/>
            <a:chExt cx="1193025" cy="208296"/>
          </a:xfrm>
        </p:grpSpPr>
        <p:sp>
          <p:nvSpPr>
            <p:cNvPr id="19" name="Rectangle: Rounded Corners 18">
              <a:extLst>
                <a:ext uri="{FF2B5EF4-FFF2-40B4-BE49-F238E27FC236}">
                  <a16:creationId xmlns:a16="http://schemas.microsoft.com/office/drawing/2014/main" id="{CD28C522-3AEF-1D66-F10E-3DD2F3056C3A}"/>
                </a:ext>
              </a:extLst>
            </p:cNvPr>
            <p:cNvSpPr/>
            <p:nvPr/>
          </p:nvSpPr>
          <p:spPr>
            <a:xfrm>
              <a:off x="2220080" y="3496920"/>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20" name="Oval 19">
              <a:extLst>
                <a:ext uri="{FF2B5EF4-FFF2-40B4-BE49-F238E27FC236}">
                  <a16:creationId xmlns:a16="http://schemas.microsoft.com/office/drawing/2014/main" id="{47A13BAE-6CD8-99CF-BBB6-3B957B0F61CB}"/>
                </a:ext>
              </a:extLst>
            </p:cNvPr>
            <p:cNvSpPr/>
            <p:nvPr/>
          </p:nvSpPr>
          <p:spPr>
            <a:xfrm>
              <a:off x="2220080" y="3493721"/>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dirty="0">
                  <a:solidFill>
                    <a:schemeClr val="bg1"/>
                  </a:solidFill>
                </a:rPr>
                <a:t>3</a:t>
              </a:r>
            </a:p>
          </p:txBody>
        </p:sp>
      </p:grpSp>
      <p:sp>
        <p:nvSpPr>
          <p:cNvPr id="21" name="Rectangle: Rounded Corners 20">
            <a:extLst>
              <a:ext uri="{FF2B5EF4-FFF2-40B4-BE49-F238E27FC236}">
                <a16:creationId xmlns:a16="http://schemas.microsoft.com/office/drawing/2014/main" id="{FB4173C1-51E2-E610-452E-E4E067A7C543}"/>
              </a:ext>
            </a:extLst>
          </p:cNvPr>
          <p:cNvSpPr/>
          <p:nvPr/>
        </p:nvSpPr>
        <p:spPr>
          <a:xfrm>
            <a:off x="8721293" y="218177"/>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Tree>
    <p:extLst>
      <p:ext uri="{BB962C8B-B14F-4D97-AF65-F5344CB8AC3E}">
        <p14:creationId xmlns:p14="http://schemas.microsoft.com/office/powerpoint/2010/main" val="2586266591"/>
      </p:ext>
    </p:extLst>
  </p:cSld>
  <p:clrMapOvr>
    <a:masterClrMapping/>
  </p:clrMapOvr>
  <p:extLst>
    <p:ext uri="{6950BFC3-D8DA-4A85-94F7-54DA5524770B}">
      <p188:commentRel xmlns:p188="http://schemas.microsoft.com/office/powerpoint/2018/8/main" r:id="rId8"/>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D9B01-6553-E52C-DA11-BCD037AECE52}"/>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1894535-610F-E174-8381-F66C47AB6F00}"/>
              </a:ext>
            </a:extLst>
          </p:cNvPr>
          <p:cNvGraphicFramePr>
            <a:graphicFrameLocks noChangeAspect="1"/>
          </p:cNvGraphicFramePr>
          <p:nvPr>
            <p:custDataLst>
              <p:tags r:id="rId1"/>
            </p:custDataLst>
            <p:extLst>
              <p:ext uri="{D42A27DB-BD31-4B8C-83A1-F6EECF244321}">
                <p14:modId xmlns:p14="http://schemas.microsoft.com/office/powerpoint/2010/main" val="1440396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347" imgH="348" progId="TCLayout.ActiveDocument.1">
                  <p:embed/>
                </p:oleObj>
              </mc:Choice>
              <mc:Fallback>
                <p:oleObj name="think-cell Slide" r:id="rId19" imgW="347" imgH="348" progId="TCLayout.ActiveDocument.1">
                  <p:embed/>
                  <p:pic>
                    <p:nvPicPr>
                      <p:cNvPr id="11" name="think-cell data - do not delete" hidden="1">
                        <a:extLst>
                          <a:ext uri="{FF2B5EF4-FFF2-40B4-BE49-F238E27FC236}">
                            <a16:creationId xmlns:a16="http://schemas.microsoft.com/office/drawing/2014/main" id="{F1894535-610F-E174-8381-F66C47AB6F00}"/>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graphicFrame>
        <p:nvGraphicFramePr>
          <p:cNvPr id="733" name="Chart 732">
            <a:extLst>
              <a:ext uri="{FF2B5EF4-FFF2-40B4-BE49-F238E27FC236}">
                <a16:creationId xmlns:a16="http://schemas.microsoft.com/office/drawing/2014/main" id="{8730D485-DEA4-DFEC-5300-F1FAB504E478}"/>
              </a:ext>
            </a:extLst>
          </p:cNvPr>
          <p:cNvGraphicFramePr/>
          <p:nvPr>
            <p:custDataLst>
              <p:tags r:id="rId2"/>
            </p:custDataLst>
            <p:extLst>
              <p:ext uri="{D42A27DB-BD31-4B8C-83A1-F6EECF244321}">
                <p14:modId xmlns:p14="http://schemas.microsoft.com/office/powerpoint/2010/main" val="4294322316"/>
              </p:ext>
            </p:extLst>
          </p:nvPr>
        </p:nvGraphicFramePr>
        <p:xfrm>
          <a:off x="585788" y="1722438"/>
          <a:ext cx="8478837" cy="4216400"/>
        </p:xfrm>
        <a:graphic>
          <a:graphicData uri="http://schemas.openxmlformats.org/drawingml/2006/chart">
            <c:chart xmlns:c="http://schemas.openxmlformats.org/drawingml/2006/chart" xmlns:r="http://schemas.openxmlformats.org/officeDocument/2006/relationships" r:id="rId21"/>
          </a:graphicData>
        </a:graphic>
      </p:graphicFrame>
      <p:sp>
        <p:nvSpPr>
          <p:cNvPr id="4" name="Text Placeholder 3">
            <a:extLst>
              <a:ext uri="{FF2B5EF4-FFF2-40B4-BE49-F238E27FC236}">
                <a16:creationId xmlns:a16="http://schemas.microsoft.com/office/drawing/2014/main" id="{1C7BA9D4-23D7-1A28-AD78-854BF0392F92}"/>
              </a:ext>
            </a:extLst>
          </p:cNvPr>
          <p:cNvSpPr>
            <a:spLocks noGrp="1"/>
          </p:cNvSpPr>
          <p:nvPr>
            <p:ph type="body" sz="quarter" idx="30"/>
          </p:nvPr>
        </p:nvSpPr>
        <p:spPr>
          <a:xfrm>
            <a:off x="9500714" y="1263129"/>
            <a:ext cx="2335686" cy="184666"/>
          </a:xfrm>
        </p:spPr>
        <p:txBody>
          <a:bodyPr/>
          <a:lstStyle/>
          <a:p>
            <a:endParaRPr lang="en-GB"/>
          </a:p>
        </p:txBody>
      </p:sp>
      <p:sp>
        <p:nvSpPr>
          <p:cNvPr id="3" name="Text Placeholder 2">
            <a:extLst>
              <a:ext uri="{FF2B5EF4-FFF2-40B4-BE49-F238E27FC236}">
                <a16:creationId xmlns:a16="http://schemas.microsoft.com/office/drawing/2014/main" id="{DA7EB946-03F6-C00B-115B-217494181678}"/>
              </a:ext>
            </a:extLst>
          </p:cNvPr>
          <p:cNvSpPr>
            <a:spLocks noGrp="1"/>
          </p:cNvSpPr>
          <p:nvPr>
            <p:ph type="body" sz="quarter" idx="28"/>
          </p:nvPr>
        </p:nvSpPr>
        <p:spPr>
          <a:xfrm>
            <a:off x="9500714" y="1712755"/>
            <a:ext cx="2335686" cy="3159839"/>
          </a:xfrm>
        </p:spPr>
        <p:txBody>
          <a:bodyPr/>
          <a:lstStyle/>
          <a:p>
            <a:pPr marL="171450" indent="-171450">
              <a:buFont typeface="Wingdings" panose="05000000000000000000" pitchFamily="2" charset="2"/>
              <a:buChar char="§"/>
            </a:pPr>
            <a:r>
              <a:rPr lang="en-GB"/>
              <a:t>For all countries, the electrolyser has a </a:t>
            </a:r>
            <a:r>
              <a:rPr lang="en-GB" b="1"/>
              <a:t>ratio of 2:1 between power source and electrolyser</a:t>
            </a:r>
            <a:r>
              <a:rPr lang="en-GB"/>
              <a:t> with an optimal mix of renewable capacities.</a:t>
            </a:r>
          </a:p>
          <a:p>
            <a:pPr marL="171450" indent="-171450">
              <a:buFont typeface="Wingdings" panose="05000000000000000000" pitchFamily="2" charset="2"/>
              <a:buChar char="§"/>
            </a:pPr>
            <a:r>
              <a:rPr lang="en-GB" b="1"/>
              <a:t>For all European countries, the PPA-based LCOH is used</a:t>
            </a:r>
            <a:r>
              <a:rPr lang="en-GB"/>
              <a:t>, as the plant is assumed to be close to an industrial site or CO</a:t>
            </a:r>
            <a:r>
              <a:rPr lang="en-GB" baseline="-25000"/>
              <a:t>2</a:t>
            </a:r>
            <a:r>
              <a:rPr lang="en-GB"/>
              <a:t> source, which does not allow for co-location of renewables.</a:t>
            </a:r>
            <a:endParaRPr lang="en-GB">
              <a:highlight>
                <a:srgbClr val="FFFF00"/>
              </a:highlight>
            </a:endParaRPr>
          </a:p>
          <a:p>
            <a:pPr marL="171450" indent="-171450">
              <a:buFont typeface="Wingdings" panose="05000000000000000000" pitchFamily="2" charset="2"/>
              <a:buChar char="§"/>
            </a:pPr>
            <a:r>
              <a:rPr lang="en-GB" b="1"/>
              <a:t>Brazil, Australia and Qatar are assumed to use co-location </a:t>
            </a:r>
            <a:r>
              <a:rPr lang="en-GB"/>
              <a:t>of the electrolyser with renewables for the hydrogen production.</a:t>
            </a:r>
          </a:p>
        </p:txBody>
      </p:sp>
      <p:sp>
        <p:nvSpPr>
          <p:cNvPr id="7" name="Title 6">
            <a:extLst>
              <a:ext uri="{FF2B5EF4-FFF2-40B4-BE49-F238E27FC236}">
                <a16:creationId xmlns:a16="http://schemas.microsoft.com/office/drawing/2014/main" id="{7BB4399C-83C4-2F93-561F-941762B091D7}"/>
              </a:ext>
            </a:extLst>
          </p:cNvPr>
          <p:cNvSpPr>
            <a:spLocks noGrp="1"/>
          </p:cNvSpPr>
          <p:nvPr>
            <p:ph type="title"/>
          </p:nvPr>
        </p:nvSpPr>
        <p:spPr>
          <a:xfrm>
            <a:off x="381600" y="411856"/>
            <a:ext cx="7965988" cy="609398"/>
          </a:xfrm>
        </p:spPr>
        <p:txBody>
          <a:bodyPr vert="horz"/>
          <a:lstStyle/>
          <a:p>
            <a:r>
              <a:rPr lang="en-GB" dirty="0"/>
              <a:t>Hydrogen costs are heavily depending on the country, where grid usage allows for significantly lower costs</a:t>
            </a:r>
          </a:p>
        </p:txBody>
      </p:sp>
      <p:sp>
        <p:nvSpPr>
          <p:cNvPr id="176" name="Text Placeholder 17">
            <a:extLst>
              <a:ext uri="{FF2B5EF4-FFF2-40B4-BE49-F238E27FC236}">
                <a16:creationId xmlns:a16="http://schemas.microsoft.com/office/drawing/2014/main" id="{C328F402-D36C-2FBD-82CF-4A9E65B8C9BD}"/>
              </a:ext>
            </a:extLst>
          </p:cNvPr>
          <p:cNvSpPr txBox="1">
            <a:spLocks/>
          </p:cNvSpPr>
          <p:nvPr/>
        </p:nvSpPr>
        <p:spPr>
          <a:xfrm>
            <a:off x="381001" y="1282700"/>
            <a:ext cx="8493124" cy="368300"/>
          </a:xfrm>
          <a:prstGeom prst="rect">
            <a:avLst/>
          </a:prstGeom>
        </p:spPr>
        <p:txBody>
          <a:bodyPr lIns="0" tIns="0" rIns="0" bIns="0"/>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b="1" dirty="0"/>
              <a:t>Green hydrogen cost (LCOH) for different COD years, PEM electrolyser</a:t>
            </a:r>
            <a:br>
              <a:rPr lang="en-GB" b="1" dirty="0"/>
            </a:br>
            <a:r>
              <a:rPr lang="en-GB" dirty="0">
                <a:solidFill>
                  <a:schemeClr val="accent5"/>
                </a:solidFill>
              </a:rPr>
              <a:t>€/XX (real 2023)</a:t>
            </a:r>
          </a:p>
        </p:txBody>
      </p:sp>
      <p:sp>
        <p:nvSpPr>
          <p:cNvPr id="38" name="Rectangle 37">
            <a:extLst>
              <a:ext uri="{FF2B5EF4-FFF2-40B4-BE49-F238E27FC236}">
                <a16:creationId xmlns:a16="http://schemas.microsoft.com/office/drawing/2014/main" id="{C077F27A-A54F-0E90-7100-4153CE72101B}"/>
              </a:ext>
            </a:extLst>
          </p:cNvPr>
          <p:cNvSpPr/>
          <p:nvPr>
            <p:custDataLst>
              <p:tags r:id="rId3"/>
            </p:custDataLst>
          </p:nvPr>
        </p:nvSpPr>
        <p:spPr bwMode="auto">
          <a:xfrm>
            <a:off x="431800" y="6276975"/>
            <a:ext cx="179388" cy="133350"/>
          </a:xfrm>
          <a:prstGeom prst="rect">
            <a:avLst/>
          </a:prstGeom>
          <a:solidFill>
            <a:schemeClr val="accent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1" name="Rectangle 40">
            <a:extLst>
              <a:ext uri="{FF2B5EF4-FFF2-40B4-BE49-F238E27FC236}">
                <a16:creationId xmlns:a16="http://schemas.microsoft.com/office/drawing/2014/main" id="{F4B3ADF2-2348-DE96-D9BA-1AB7CBBFF871}"/>
              </a:ext>
            </a:extLst>
          </p:cNvPr>
          <p:cNvSpPr/>
          <p:nvPr>
            <p:custDataLst>
              <p:tags r:id="rId4"/>
            </p:custDataLst>
          </p:nvPr>
        </p:nvSpPr>
        <p:spPr bwMode="auto">
          <a:xfrm>
            <a:off x="1320800" y="6276975"/>
            <a:ext cx="179388" cy="133350"/>
          </a:xfrm>
          <a:prstGeom prst="rect">
            <a:avLst/>
          </a:prstGeom>
          <a:solidFill>
            <a:schemeClr val="accent2"/>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3" name="Rectangle 42">
            <a:extLst>
              <a:ext uri="{FF2B5EF4-FFF2-40B4-BE49-F238E27FC236}">
                <a16:creationId xmlns:a16="http://schemas.microsoft.com/office/drawing/2014/main" id="{C35EBC2B-58DB-318F-E420-A15F9BB7B0C0}"/>
              </a:ext>
            </a:extLst>
          </p:cNvPr>
          <p:cNvSpPr/>
          <p:nvPr>
            <p:custDataLst>
              <p:tags r:id="rId5"/>
            </p:custDataLst>
          </p:nvPr>
        </p:nvSpPr>
        <p:spPr bwMode="auto">
          <a:xfrm>
            <a:off x="2209800" y="6276975"/>
            <a:ext cx="179388" cy="133350"/>
          </a:xfrm>
          <a:prstGeom prst="rect">
            <a:avLst/>
          </a:prstGeom>
          <a:solidFill>
            <a:schemeClr val="accent3"/>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6" name="Rectangle 45">
            <a:extLst>
              <a:ext uri="{FF2B5EF4-FFF2-40B4-BE49-F238E27FC236}">
                <a16:creationId xmlns:a16="http://schemas.microsoft.com/office/drawing/2014/main" id="{129EAAEF-DF0B-3203-E654-F0D4940186D2}"/>
              </a:ext>
            </a:extLst>
          </p:cNvPr>
          <p:cNvSpPr/>
          <p:nvPr>
            <p:custDataLst>
              <p:tags r:id="rId6"/>
            </p:custDataLst>
          </p:nvPr>
        </p:nvSpPr>
        <p:spPr bwMode="auto">
          <a:xfrm>
            <a:off x="3098800" y="6276975"/>
            <a:ext cx="179388" cy="133350"/>
          </a:xfrm>
          <a:prstGeom prst="rect">
            <a:avLst/>
          </a:prstGeom>
          <a:solidFill>
            <a:srgbClr val="CFDE63"/>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2" name="Rectangle 41">
            <a:extLst>
              <a:ext uri="{FF2B5EF4-FFF2-40B4-BE49-F238E27FC236}">
                <a16:creationId xmlns:a16="http://schemas.microsoft.com/office/drawing/2014/main" id="{616F9253-3F2F-3E6F-C4BC-80D5DBC4CC78}"/>
              </a:ext>
            </a:extLst>
          </p:cNvPr>
          <p:cNvSpPr/>
          <p:nvPr>
            <p:custDataLst>
              <p:tags r:id="rId7"/>
            </p:custDataLst>
          </p:nvPr>
        </p:nvSpPr>
        <p:spPr bwMode="auto">
          <a:xfrm>
            <a:off x="3987800" y="6276975"/>
            <a:ext cx="179388" cy="133350"/>
          </a:xfrm>
          <a:prstGeom prst="rect">
            <a:avLst/>
          </a:prstGeom>
          <a:solidFill>
            <a:srgbClr val="A6B727"/>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4" name="Rectangle 43">
            <a:extLst>
              <a:ext uri="{FF2B5EF4-FFF2-40B4-BE49-F238E27FC236}">
                <a16:creationId xmlns:a16="http://schemas.microsoft.com/office/drawing/2014/main" id="{C2FDB13B-44C4-0930-47EB-DE07C5C0248C}"/>
              </a:ext>
            </a:extLst>
          </p:cNvPr>
          <p:cNvSpPr/>
          <p:nvPr>
            <p:custDataLst>
              <p:tags r:id="rId8"/>
            </p:custDataLst>
          </p:nvPr>
        </p:nvSpPr>
        <p:spPr bwMode="auto">
          <a:xfrm>
            <a:off x="4876800" y="6276975"/>
            <a:ext cx="179388" cy="133350"/>
          </a:xfrm>
          <a:prstGeom prst="rect">
            <a:avLst/>
          </a:prstGeom>
          <a:solidFill>
            <a:srgbClr val="657D1A"/>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5" name="Rectangle 44">
            <a:extLst>
              <a:ext uri="{FF2B5EF4-FFF2-40B4-BE49-F238E27FC236}">
                <a16:creationId xmlns:a16="http://schemas.microsoft.com/office/drawing/2014/main" id="{2AC61C16-4AD8-6B2A-D73C-6886C481D268}"/>
              </a:ext>
            </a:extLst>
          </p:cNvPr>
          <p:cNvSpPr/>
          <p:nvPr>
            <p:custDataLst>
              <p:tags r:id="rId9"/>
            </p:custDataLst>
          </p:nvPr>
        </p:nvSpPr>
        <p:spPr bwMode="auto">
          <a:xfrm>
            <a:off x="5765800" y="6276975"/>
            <a:ext cx="179388" cy="133350"/>
          </a:xfrm>
          <a:prstGeom prst="rect">
            <a:avLst/>
          </a:prstGeom>
          <a:solidFill>
            <a:srgbClr val="A6964E"/>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32" name="Text Placeholder 19">
            <a:extLst>
              <a:ext uri="{FF2B5EF4-FFF2-40B4-BE49-F238E27FC236}">
                <a16:creationId xmlns:a16="http://schemas.microsoft.com/office/drawing/2014/main" id="{9F9869AF-B0F6-4E89-B216-4EC18C7334C2}"/>
              </a:ext>
            </a:extLst>
          </p:cNvPr>
          <p:cNvSpPr>
            <a:spLocks noGrp="1"/>
          </p:cNvSpPr>
          <p:nvPr>
            <p:custDataLst>
              <p:tags r:id="rId10"/>
            </p:custDataLst>
          </p:nvPr>
        </p:nvSpPr>
        <p:spPr bwMode="auto">
          <a:xfrm>
            <a:off x="661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effectLst/>
              </a:rPr>
              <a:t>Country 1</a:t>
            </a:r>
            <a:endParaRPr lang="en-GB" sz="1000" dirty="0"/>
          </a:p>
        </p:txBody>
      </p:sp>
      <p:sp>
        <p:nvSpPr>
          <p:cNvPr id="35" name="Text Placeholder 19">
            <a:extLst>
              <a:ext uri="{FF2B5EF4-FFF2-40B4-BE49-F238E27FC236}">
                <a16:creationId xmlns:a16="http://schemas.microsoft.com/office/drawing/2014/main" id="{9F9869AF-B0F6-4E89-B216-4EC18C7334C2}"/>
              </a:ext>
            </a:extLst>
          </p:cNvPr>
          <p:cNvSpPr>
            <a:spLocks noGrp="1"/>
          </p:cNvSpPr>
          <p:nvPr>
            <p:custDataLst>
              <p:tags r:id="rId11"/>
            </p:custDataLst>
          </p:nvPr>
        </p:nvSpPr>
        <p:spPr bwMode="auto">
          <a:xfrm>
            <a:off x="1550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2</a:t>
            </a:r>
            <a:endParaRPr lang="en-GB" sz="1000" dirty="0"/>
          </a:p>
        </p:txBody>
      </p:sp>
      <p:sp>
        <p:nvSpPr>
          <p:cNvPr id="36" name="Text Placeholder 19">
            <a:extLst>
              <a:ext uri="{FF2B5EF4-FFF2-40B4-BE49-F238E27FC236}">
                <a16:creationId xmlns:a16="http://schemas.microsoft.com/office/drawing/2014/main" id="{9F9869AF-B0F6-4E89-B216-4EC18C7334C2}"/>
              </a:ext>
            </a:extLst>
          </p:cNvPr>
          <p:cNvSpPr>
            <a:spLocks noGrp="1"/>
          </p:cNvSpPr>
          <p:nvPr>
            <p:custDataLst>
              <p:tags r:id="rId12"/>
            </p:custDataLst>
          </p:nvPr>
        </p:nvSpPr>
        <p:spPr bwMode="auto">
          <a:xfrm>
            <a:off x="2439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3</a:t>
            </a:r>
            <a:endParaRPr lang="en-GB" sz="1000" dirty="0"/>
          </a:p>
        </p:txBody>
      </p:sp>
      <p:sp>
        <p:nvSpPr>
          <p:cNvPr id="15" name="Text Placeholder 19">
            <a:extLst>
              <a:ext uri="{FF2B5EF4-FFF2-40B4-BE49-F238E27FC236}">
                <a16:creationId xmlns:a16="http://schemas.microsoft.com/office/drawing/2014/main" id="{A43916DC-B37B-D61C-B44C-8BFAB57CDDF3}"/>
              </a:ext>
            </a:extLst>
          </p:cNvPr>
          <p:cNvSpPr>
            <a:spLocks noGrp="1"/>
          </p:cNvSpPr>
          <p:nvPr>
            <p:custDataLst>
              <p:tags r:id="rId13"/>
            </p:custDataLst>
          </p:nvPr>
        </p:nvSpPr>
        <p:spPr bwMode="auto">
          <a:xfrm>
            <a:off x="3328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4</a:t>
            </a:r>
            <a:endParaRPr lang="en-GB" sz="1000" dirty="0"/>
          </a:p>
        </p:txBody>
      </p:sp>
      <p:sp>
        <p:nvSpPr>
          <p:cNvPr id="13" name="Text Placeholder 19">
            <a:extLst>
              <a:ext uri="{FF2B5EF4-FFF2-40B4-BE49-F238E27FC236}">
                <a16:creationId xmlns:a16="http://schemas.microsoft.com/office/drawing/2014/main" id="{9D6B654A-7DC4-7596-6BE1-B50B20745A60}"/>
              </a:ext>
            </a:extLst>
          </p:cNvPr>
          <p:cNvSpPr>
            <a:spLocks noGrp="1"/>
          </p:cNvSpPr>
          <p:nvPr>
            <p:custDataLst>
              <p:tags r:id="rId14"/>
            </p:custDataLst>
          </p:nvPr>
        </p:nvSpPr>
        <p:spPr bwMode="auto">
          <a:xfrm>
            <a:off x="4217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5</a:t>
            </a:r>
            <a:endParaRPr lang="en-GB" sz="1000" dirty="0"/>
          </a:p>
        </p:txBody>
      </p:sp>
      <p:sp>
        <p:nvSpPr>
          <p:cNvPr id="14" name="Text Placeholder 19">
            <a:extLst>
              <a:ext uri="{FF2B5EF4-FFF2-40B4-BE49-F238E27FC236}">
                <a16:creationId xmlns:a16="http://schemas.microsoft.com/office/drawing/2014/main" id="{9C98996A-B867-B731-6562-434CEFEEE647}"/>
              </a:ext>
            </a:extLst>
          </p:cNvPr>
          <p:cNvSpPr>
            <a:spLocks noGrp="1"/>
          </p:cNvSpPr>
          <p:nvPr>
            <p:custDataLst>
              <p:tags r:id="rId15"/>
            </p:custDataLst>
          </p:nvPr>
        </p:nvSpPr>
        <p:spPr bwMode="auto">
          <a:xfrm>
            <a:off x="5106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6</a:t>
            </a:r>
            <a:endParaRPr lang="en-GB" sz="1000" dirty="0"/>
          </a:p>
        </p:txBody>
      </p:sp>
      <p:sp>
        <p:nvSpPr>
          <p:cNvPr id="17" name="Text Placeholder 19">
            <a:extLst>
              <a:ext uri="{FF2B5EF4-FFF2-40B4-BE49-F238E27FC236}">
                <a16:creationId xmlns:a16="http://schemas.microsoft.com/office/drawing/2014/main" id="{25E1E78D-F5DB-A388-3813-BB5E83D5041D}"/>
              </a:ext>
            </a:extLst>
          </p:cNvPr>
          <p:cNvSpPr>
            <a:spLocks noGrp="1"/>
          </p:cNvSpPr>
          <p:nvPr>
            <p:custDataLst>
              <p:tags r:id="rId16"/>
            </p:custDataLst>
          </p:nvPr>
        </p:nvSpPr>
        <p:spPr bwMode="auto">
          <a:xfrm>
            <a:off x="5995988" y="6272213"/>
            <a:ext cx="5572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t>Country 7</a:t>
            </a:r>
            <a:endParaRPr lang="en-GB" sz="1000" baseline="30000" dirty="0"/>
          </a:p>
        </p:txBody>
      </p:sp>
      <p:sp>
        <p:nvSpPr>
          <p:cNvPr id="12" name="Text Placeholder 5">
            <a:extLst>
              <a:ext uri="{FF2B5EF4-FFF2-40B4-BE49-F238E27FC236}">
                <a16:creationId xmlns:a16="http://schemas.microsoft.com/office/drawing/2014/main" id="{6C051988-00BA-6CFB-5A72-B9601D5598AC}"/>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577" name="Text Placeholder 15">
            <a:extLst>
              <a:ext uri="{FF2B5EF4-FFF2-40B4-BE49-F238E27FC236}">
                <a16:creationId xmlns:a16="http://schemas.microsoft.com/office/drawing/2014/main" id="{1F58D215-8503-85C2-3CCA-50F431AAAA83}"/>
              </a:ext>
            </a:extLst>
          </p:cNvPr>
          <p:cNvSpPr txBox="1">
            <a:spLocks/>
          </p:cNvSpPr>
          <p:nvPr/>
        </p:nvSpPr>
        <p:spPr>
          <a:xfrm>
            <a:off x="381599" y="79401"/>
            <a:ext cx="3318216" cy="184666"/>
          </a:xfrm>
          <a:prstGeom prst="rect">
            <a:avLst/>
          </a:prstGeom>
        </p:spPr>
        <p:txBody>
          <a:bodyPr vert="horz" wrap="non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III. Cost of production – 3. Economic assumptions</a:t>
            </a:r>
          </a:p>
        </p:txBody>
      </p:sp>
      <p:sp>
        <p:nvSpPr>
          <p:cNvPr id="5" name="Rectangle: Rounded Corners 4">
            <a:extLst>
              <a:ext uri="{FF2B5EF4-FFF2-40B4-BE49-F238E27FC236}">
                <a16:creationId xmlns:a16="http://schemas.microsoft.com/office/drawing/2014/main" id="{AB264E61-3451-29B7-9BDC-0BBC681E936B}"/>
              </a:ext>
            </a:extLst>
          </p:cNvPr>
          <p:cNvSpPr/>
          <p:nvPr/>
        </p:nvSpPr>
        <p:spPr>
          <a:xfrm>
            <a:off x="8634957" y="187397"/>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
        <p:nvSpPr>
          <p:cNvPr id="623" name="Text Placeholder 622">
            <a:extLst>
              <a:ext uri="{FF2B5EF4-FFF2-40B4-BE49-F238E27FC236}">
                <a16:creationId xmlns:a16="http://schemas.microsoft.com/office/drawing/2014/main" id="{414875E3-92DF-6992-DDF7-820E8A69DEE1}"/>
              </a:ext>
            </a:extLst>
          </p:cNvPr>
          <p:cNvSpPr>
            <a:spLocks noGrp="1"/>
          </p:cNvSpPr>
          <p:nvPr>
            <p:ph type="body" sz="quarter" idx="32"/>
          </p:nvPr>
        </p:nvSpPr>
        <p:spPr/>
        <p:txBody>
          <a:bodyPr/>
          <a:lstStyle/>
          <a:p>
            <a:endParaRPr lang="en-GB"/>
          </a:p>
        </p:txBody>
      </p:sp>
      <p:sp>
        <p:nvSpPr>
          <p:cNvPr id="682" name="Rectangle: Rounded Corners 681">
            <a:extLst>
              <a:ext uri="{FF2B5EF4-FFF2-40B4-BE49-F238E27FC236}">
                <a16:creationId xmlns:a16="http://schemas.microsoft.com/office/drawing/2014/main" id="{54468006-9695-EF5B-2C1B-D6CAB9335304}"/>
              </a:ext>
            </a:extLst>
          </p:cNvPr>
          <p:cNvSpPr/>
          <p:nvPr/>
        </p:nvSpPr>
        <p:spPr>
          <a:xfrm>
            <a:off x="9368188" y="1651000"/>
            <a:ext cx="2823812" cy="4759325"/>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Tree>
    <p:extLst>
      <p:ext uri="{BB962C8B-B14F-4D97-AF65-F5344CB8AC3E}">
        <p14:creationId xmlns:p14="http://schemas.microsoft.com/office/powerpoint/2010/main" val="118586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DD93E507-2604-1A99-813D-029E2B3D1F1B}"/>
              </a:ext>
            </a:extLst>
          </p:cNvPr>
          <p:cNvGraphicFramePr>
            <a:graphicFrameLocks noChangeAspect="1"/>
          </p:cNvGraphicFramePr>
          <p:nvPr>
            <p:custDataLst>
              <p:tags r:id="rId1"/>
            </p:custDataLst>
            <p:extLst>
              <p:ext uri="{D42A27DB-BD31-4B8C-83A1-F6EECF244321}">
                <p14:modId xmlns:p14="http://schemas.microsoft.com/office/powerpoint/2010/main" val="34415321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47" imgH="348" progId="TCLayout.ActiveDocument.1">
                  <p:embed/>
                </p:oleObj>
              </mc:Choice>
              <mc:Fallback>
                <p:oleObj name="think-cell Slide" r:id="rId20" imgW="347" imgH="348" progId="TCLayout.ActiveDocument.1">
                  <p:embed/>
                  <p:pic>
                    <p:nvPicPr>
                      <p:cNvPr id="10" name="think-cell data - do not delete" hidden="1">
                        <a:extLst>
                          <a:ext uri="{FF2B5EF4-FFF2-40B4-BE49-F238E27FC236}">
                            <a16:creationId xmlns:a16="http://schemas.microsoft.com/office/drawing/2014/main" id="{DD93E507-2604-1A99-813D-029E2B3D1F1B}"/>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B45E1E4B-3E53-C406-B20A-AAD8671A91C7}"/>
              </a:ext>
            </a:extLst>
          </p:cNvPr>
          <p:cNvSpPr/>
          <p:nvPr/>
        </p:nvSpPr>
        <p:spPr>
          <a:xfrm>
            <a:off x="4822261" y="1805850"/>
            <a:ext cx="4176000" cy="4043159"/>
          </a:xfrm>
          <a:prstGeom prst="rect">
            <a:avLst/>
          </a:prstGeom>
          <a:solidFill>
            <a:schemeClr val="accent6">
              <a:lumMod val="40000"/>
              <a:lumOff val="60000"/>
            </a:scheme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aphicFrame>
        <p:nvGraphicFramePr>
          <p:cNvPr id="153" name="Chart 152">
            <a:extLst>
              <a:ext uri="{FF2B5EF4-FFF2-40B4-BE49-F238E27FC236}">
                <a16:creationId xmlns:a16="http://schemas.microsoft.com/office/drawing/2014/main" id="{7F2F74B6-BE6B-366D-0D5D-66CE92BA7D1B}"/>
              </a:ext>
            </a:extLst>
          </p:cNvPr>
          <p:cNvGraphicFramePr/>
          <p:nvPr>
            <p:custDataLst>
              <p:tags r:id="rId2"/>
            </p:custDataLst>
            <p:extLst>
              <p:ext uri="{D42A27DB-BD31-4B8C-83A1-F6EECF244321}">
                <p14:modId xmlns:p14="http://schemas.microsoft.com/office/powerpoint/2010/main" val="1325204918"/>
              </p:ext>
            </p:extLst>
          </p:nvPr>
        </p:nvGraphicFramePr>
        <p:xfrm>
          <a:off x="639763" y="1733550"/>
          <a:ext cx="8424862" cy="4197350"/>
        </p:xfrm>
        <a:graphic>
          <a:graphicData uri="http://schemas.openxmlformats.org/drawingml/2006/chart">
            <c:chart xmlns:c="http://schemas.openxmlformats.org/drawingml/2006/chart" xmlns:r="http://schemas.openxmlformats.org/officeDocument/2006/relationships" r:id="rId22"/>
          </a:graphicData>
        </a:graphic>
      </p:graphicFrame>
      <p:sp>
        <p:nvSpPr>
          <p:cNvPr id="114" name="Text Placeholder 19">
            <a:extLst>
              <a:ext uri="{FF2B5EF4-FFF2-40B4-BE49-F238E27FC236}">
                <a16:creationId xmlns:a16="http://schemas.microsoft.com/office/drawing/2014/main" id="{0F96F5EB-1467-16A5-B947-A326F3D21302}"/>
              </a:ext>
            </a:extLst>
          </p:cNvPr>
          <p:cNvSpPr>
            <a:spLocks noGrp="1"/>
          </p:cNvSpPr>
          <p:nvPr>
            <p:custDataLst>
              <p:tags r:id="rId3"/>
            </p:custDataLst>
          </p:nvPr>
        </p:nvSpPr>
        <p:spPr bwMode="auto">
          <a:xfrm>
            <a:off x="895350"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1</a:t>
            </a:r>
            <a:endParaRPr lang="en-GB" dirty="0"/>
          </a:p>
        </p:txBody>
      </p:sp>
      <p:sp>
        <p:nvSpPr>
          <p:cNvPr id="115" name="Text Placeholder 19">
            <a:extLst>
              <a:ext uri="{FF2B5EF4-FFF2-40B4-BE49-F238E27FC236}">
                <a16:creationId xmlns:a16="http://schemas.microsoft.com/office/drawing/2014/main" id="{8B624505-8F5A-F724-D5DD-ADE53B8F12F0}"/>
              </a:ext>
            </a:extLst>
          </p:cNvPr>
          <p:cNvSpPr>
            <a:spLocks noGrp="1"/>
          </p:cNvSpPr>
          <p:nvPr>
            <p:custDataLst>
              <p:tags r:id="rId4"/>
            </p:custDataLst>
          </p:nvPr>
        </p:nvSpPr>
        <p:spPr bwMode="auto">
          <a:xfrm>
            <a:off x="1927225"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2</a:t>
            </a:r>
            <a:endParaRPr lang="en-GB" dirty="0"/>
          </a:p>
        </p:txBody>
      </p:sp>
      <p:sp>
        <p:nvSpPr>
          <p:cNvPr id="116" name="Text Placeholder 19">
            <a:extLst>
              <a:ext uri="{FF2B5EF4-FFF2-40B4-BE49-F238E27FC236}">
                <a16:creationId xmlns:a16="http://schemas.microsoft.com/office/drawing/2014/main" id="{3A46F5D7-5DF0-20D5-2C25-C3E53514BACE}"/>
              </a:ext>
            </a:extLst>
          </p:cNvPr>
          <p:cNvSpPr>
            <a:spLocks noGrp="1"/>
          </p:cNvSpPr>
          <p:nvPr>
            <p:custDataLst>
              <p:tags r:id="rId5"/>
            </p:custDataLst>
          </p:nvPr>
        </p:nvSpPr>
        <p:spPr bwMode="auto">
          <a:xfrm>
            <a:off x="2960688"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3</a:t>
            </a:r>
            <a:endParaRPr lang="en-GB" dirty="0"/>
          </a:p>
        </p:txBody>
      </p:sp>
      <p:sp>
        <p:nvSpPr>
          <p:cNvPr id="117" name="Text Placeholder 19">
            <a:extLst>
              <a:ext uri="{FF2B5EF4-FFF2-40B4-BE49-F238E27FC236}">
                <a16:creationId xmlns:a16="http://schemas.microsoft.com/office/drawing/2014/main" id="{40AE5D02-8DB4-205E-B611-29D6D2F80C65}"/>
              </a:ext>
            </a:extLst>
          </p:cNvPr>
          <p:cNvSpPr>
            <a:spLocks noGrp="1"/>
          </p:cNvSpPr>
          <p:nvPr>
            <p:custDataLst>
              <p:tags r:id="rId6"/>
            </p:custDataLst>
          </p:nvPr>
        </p:nvSpPr>
        <p:spPr bwMode="auto">
          <a:xfrm>
            <a:off x="3992563"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4</a:t>
            </a:r>
            <a:endParaRPr lang="en-GB" dirty="0"/>
          </a:p>
        </p:txBody>
      </p:sp>
      <p:sp>
        <p:nvSpPr>
          <p:cNvPr id="118" name="Text Placeholder 19">
            <a:extLst>
              <a:ext uri="{FF2B5EF4-FFF2-40B4-BE49-F238E27FC236}">
                <a16:creationId xmlns:a16="http://schemas.microsoft.com/office/drawing/2014/main" id="{8DC0F684-3105-DF8D-F138-EDA2508421F4}"/>
              </a:ext>
            </a:extLst>
          </p:cNvPr>
          <p:cNvSpPr>
            <a:spLocks noGrp="1"/>
          </p:cNvSpPr>
          <p:nvPr>
            <p:custDataLst>
              <p:tags r:id="rId7"/>
            </p:custDataLst>
          </p:nvPr>
        </p:nvSpPr>
        <p:spPr bwMode="auto">
          <a:xfrm>
            <a:off x="5026024"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5</a:t>
            </a:r>
            <a:endParaRPr lang="en-GB" dirty="0"/>
          </a:p>
        </p:txBody>
      </p:sp>
      <p:sp>
        <p:nvSpPr>
          <p:cNvPr id="119" name="Text Placeholder 19">
            <a:extLst>
              <a:ext uri="{FF2B5EF4-FFF2-40B4-BE49-F238E27FC236}">
                <a16:creationId xmlns:a16="http://schemas.microsoft.com/office/drawing/2014/main" id="{921468C9-DFAA-2B64-D165-6EFB68ACDCC0}"/>
              </a:ext>
            </a:extLst>
          </p:cNvPr>
          <p:cNvSpPr>
            <a:spLocks noGrp="1"/>
          </p:cNvSpPr>
          <p:nvPr>
            <p:custDataLst>
              <p:tags r:id="rId8"/>
            </p:custDataLst>
          </p:nvPr>
        </p:nvSpPr>
        <p:spPr bwMode="auto">
          <a:xfrm>
            <a:off x="6057900"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6</a:t>
            </a:r>
            <a:endParaRPr lang="en-GB" dirty="0"/>
          </a:p>
        </p:txBody>
      </p:sp>
      <p:sp>
        <p:nvSpPr>
          <p:cNvPr id="120" name="Text Placeholder 19">
            <a:extLst>
              <a:ext uri="{FF2B5EF4-FFF2-40B4-BE49-F238E27FC236}">
                <a16:creationId xmlns:a16="http://schemas.microsoft.com/office/drawing/2014/main" id="{5548E24E-D824-9B1E-6074-4B830CB840C0}"/>
              </a:ext>
            </a:extLst>
          </p:cNvPr>
          <p:cNvSpPr>
            <a:spLocks noGrp="1"/>
          </p:cNvSpPr>
          <p:nvPr>
            <p:custDataLst>
              <p:tags r:id="rId9"/>
            </p:custDataLst>
          </p:nvPr>
        </p:nvSpPr>
        <p:spPr bwMode="auto">
          <a:xfrm>
            <a:off x="7089774" y="5899150"/>
            <a:ext cx="6858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Country 7</a:t>
            </a:r>
            <a:endParaRPr lang="en-GB" dirty="0"/>
          </a:p>
        </p:txBody>
      </p:sp>
      <p:sp>
        <p:nvSpPr>
          <p:cNvPr id="121" name="Text Placeholder 19">
            <a:extLst>
              <a:ext uri="{FF2B5EF4-FFF2-40B4-BE49-F238E27FC236}">
                <a16:creationId xmlns:a16="http://schemas.microsoft.com/office/drawing/2014/main" id="{DC6085AB-0B79-7127-097E-EDB50F22A7D9}"/>
              </a:ext>
            </a:extLst>
          </p:cNvPr>
          <p:cNvSpPr>
            <a:spLocks noGrp="1"/>
          </p:cNvSpPr>
          <p:nvPr>
            <p:custDataLst>
              <p:tags r:id="rId10"/>
            </p:custDataLst>
          </p:nvPr>
        </p:nvSpPr>
        <p:spPr bwMode="auto">
          <a:xfrm>
            <a:off x="8078787" y="5899150"/>
            <a:ext cx="7747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dirty="0"/>
              <a:t>Benchmark</a:t>
            </a:r>
            <a:endParaRPr lang="en-GB" dirty="0"/>
          </a:p>
        </p:txBody>
      </p:sp>
      <p:sp>
        <p:nvSpPr>
          <p:cNvPr id="12" name="TextBox 11">
            <a:extLst>
              <a:ext uri="{FF2B5EF4-FFF2-40B4-BE49-F238E27FC236}">
                <a16:creationId xmlns:a16="http://schemas.microsoft.com/office/drawing/2014/main" id="{3AEA1071-48DC-FD17-219A-41FF90BD5F6E}"/>
              </a:ext>
            </a:extLst>
          </p:cNvPr>
          <p:cNvSpPr txBox="1"/>
          <p:nvPr/>
        </p:nvSpPr>
        <p:spPr>
          <a:xfrm>
            <a:off x="4822262" y="1805849"/>
            <a:ext cx="4176000" cy="184666"/>
          </a:xfrm>
          <a:prstGeom prst="rect">
            <a:avLst/>
          </a:prstGeom>
          <a:noFill/>
        </p:spPr>
        <p:txBody>
          <a:bodyPr wrap="square" lIns="0" tIns="0" rIns="0" bIns="0" rtlCol="0">
            <a:spAutoFit/>
          </a:bodyPr>
          <a:lstStyle/>
          <a:p>
            <a:pPr marL="0" indent="0" algn="ctr">
              <a:spcBef>
                <a:spcPts val="600"/>
              </a:spcBef>
              <a:buFont typeface="Wingdings" panose="05000000000000000000" pitchFamily="2" charset="2"/>
              <a:buNone/>
            </a:pPr>
            <a:r>
              <a:rPr lang="en-GB" sz="1200" b="1"/>
              <a:t>Benchmark</a:t>
            </a:r>
          </a:p>
        </p:txBody>
      </p:sp>
      <p:sp>
        <p:nvSpPr>
          <p:cNvPr id="4" name="Text Placeholder 3">
            <a:extLst>
              <a:ext uri="{FF2B5EF4-FFF2-40B4-BE49-F238E27FC236}">
                <a16:creationId xmlns:a16="http://schemas.microsoft.com/office/drawing/2014/main" id="{69322F78-1F34-EBFA-7F10-7B88F3184EE2}"/>
              </a:ext>
            </a:extLst>
          </p:cNvPr>
          <p:cNvSpPr>
            <a:spLocks noGrp="1"/>
          </p:cNvSpPr>
          <p:nvPr>
            <p:ph type="body" sz="quarter" idx="30"/>
          </p:nvPr>
        </p:nvSpPr>
        <p:spPr>
          <a:xfrm>
            <a:off x="9500714" y="1263129"/>
            <a:ext cx="2335686" cy="184666"/>
          </a:xfrm>
        </p:spPr>
        <p:txBody>
          <a:bodyPr/>
          <a:lstStyle/>
          <a:p>
            <a:endParaRPr lang="en-GB"/>
          </a:p>
        </p:txBody>
      </p:sp>
      <p:sp>
        <p:nvSpPr>
          <p:cNvPr id="5" name="Text Placeholder 4">
            <a:extLst>
              <a:ext uri="{FF2B5EF4-FFF2-40B4-BE49-F238E27FC236}">
                <a16:creationId xmlns:a16="http://schemas.microsoft.com/office/drawing/2014/main" id="{B7F3EF3A-5B10-E0C3-6C85-92DEF17BC444}"/>
              </a:ext>
            </a:extLst>
          </p:cNvPr>
          <p:cNvSpPr>
            <a:spLocks noGrp="1"/>
          </p:cNvSpPr>
          <p:nvPr>
            <p:ph type="body" sz="quarter" idx="28"/>
          </p:nvPr>
        </p:nvSpPr>
        <p:spPr>
          <a:xfrm>
            <a:off x="9500714" y="1712755"/>
            <a:ext cx="2335686" cy="3816429"/>
          </a:xfrm>
        </p:spPr>
        <p:txBody>
          <a:bodyPr/>
          <a:lstStyle/>
          <a:p>
            <a:pPr marL="171450" indent="-171450">
              <a:buFont typeface="Wingdings" panose="05000000000000000000" pitchFamily="2" charset="2"/>
              <a:buChar char="§"/>
            </a:pPr>
            <a:r>
              <a:rPr lang="en-GB" b="1"/>
              <a:t>Germany, Italy, and Spain have the highest e-kerosene cost </a:t>
            </a:r>
            <a:r>
              <a:rPr lang="en-GB"/>
              <a:t>due to high hydrogen production costs.</a:t>
            </a:r>
          </a:p>
          <a:p>
            <a:pPr marL="171450" indent="-171450">
              <a:buFont typeface="Wingdings" panose="05000000000000000000" pitchFamily="2" charset="2"/>
              <a:buChar char="§"/>
            </a:pPr>
            <a:r>
              <a:rPr lang="en-GB"/>
              <a:t>Australia is on a similar cost level as Sweden, </a:t>
            </a:r>
            <a:r>
              <a:rPr lang="en-GB" b="1"/>
              <a:t>Brazil can offer the lowest e-kerosene cost</a:t>
            </a:r>
            <a:r>
              <a:rPr lang="en-GB"/>
              <a:t>.</a:t>
            </a:r>
          </a:p>
          <a:p>
            <a:pPr marL="171450" indent="-171450">
              <a:buFont typeface="Wingdings" panose="05000000000000000000" pitchFamily="2" charset="2"/>
              <a:buChar char="§"/>
            </a:pPr>
            <a:r>
              <a:rPr lang="en-GB"/>
              <a:t>Nevertheless, the low-cost hydrogen countries, such as Sweden, Australia, Qatar, and Brazil </a:t>
            </a:r>
            <a:r>
              <a:rPr lang="en-GB" b="1"/>
              <a:t>cannot compete with the fossil kerosene price </a:t>
            </a:r>
            <a:r>
              <a:rPr lang="en-GB"/>
              <a:t>due to high hydrogen and CO</a:t>
            </a:r>
            <a:r>
              <a:rPr lang="en-GB" baseline="-25000"/>
              <a:t>2</a:t>
            </a:r>
            <a:r>
              <a:rPr lang="en-GB"/>
              <a:t> demand for production.</a:t>
            </a:r>
          </a:p>
          <a:p>
            <a:pPr marL="171450" indent="-171450">
              <a:buFont typeface="Wingdings" panose="05000000000000000000" pitchFamily="2" charset="2"/>
              <a:buChar char="§"/>
            </a:pPr>
            <a:r>
              <a:rPr lang="en-GB" b="1"/>
              <a:t>Transport costs </a:t>
            </a:r>
            <a:r>
              <a:rPr lang="en-GB"/>
              <a:t>only increase the final costs slightly, as it is liquid under atmospheric conditions and large existing infrastructure exists.</a:t>
            </a:r>
          </a:p>
        </p:txBody>
      </p:sp>
      <p:sp>
        <p:nvSpPr>
          <p:cNvPr id="7" name="Title 6">
            <a:extLst>
              <a:ext uri="{FF2B5EF4-FFF2-40B4-BE49-F238E27FC236}">
                <a16:creationId xmlns:a16="http://schemas.microsoft.com/office/drawing/2014/main" id="{75EE37E7-DF5C-517C-CED4-0A4F846D1451}"/>
              </a:ext>
            </a:extLst>
          </p:cNvPr>
          <p:cNvSpPr>
            <a:spLocks noGrp="1"/>
          </p:cNvSpPr>
          <p:nvPr>
            <p:ph type="title"/>
          </p:nvPr>
        </p:nvSpPr>
        <p:spPr>
          <a:xfrm>
            <a:off x="381600" y="411856"/>
            <a:ext cx="8127134" cy="609398"/>
          </a:xfrm>
        </p:spPr>
        <p:txBody>
          <a:bodyPr vert="horz"/>
          <a:lstStyle/>
          <a:p>
            <a:r>
              <a:rPr lang="en-GB" dirty="0"/>
              <a:t>E-kerosene remains significantly more expensive compared to fossil  fuel</a:t>
            </a:r>
          </a:p>
        </p:txBody>
      </p:sp>
      <p:sp>
        <p:nvSpPr>
          <p:cNvPr id="75" name="Text Placeholder 518">
            <a:extLst>
              <a:ext uri="{FF2B5EF4-FFF2-40B4-BE49-F238E27FC236}">
                <a16:creationId xmlns:a16="http://schemas.microsoft.com/office/drawing/2014/main" id="{C14CB918-3EB1-1B4A-D557-5C7836511B0C}"/>
              </a:ext>
            </a:extLst>
          </p:cNvPr>
          <p:cNvSpPr txBox="1">
            <a:spLocks/>
          </p:cNvSpPr>
          <p:nvPr/>
        </p:nvSpPr>
        <p:spPr>
          <a:xfrm>
            <a:off x="381000" y="1268129"/>
            <a:ext cx="8601074" cy="369332"/>
          </a:xfrm>
          <a:prstGeom prst="rect">
            <a:avLst/>
          </a:prstGeom>
        </p:spPr>
        <p:txBody>
          <a:bodyPr vert="horz" lIns="0" tIns="0" rIns="0" bIns="0" rtlCol="0">
            <a:spAutoFit/>
          </a:bodyPr>
          <a:lstStyle>
            <a:lvl1pPr marL="0" indent="0" algn="l" defTabSz="685783" rtl="0" eaLnBrk="1" latinLnBrk="0" hangingPunct="1">
              <a:lnSpc>
                <a:spcPct val="100000"/>
              </a:lnSpc>
              <a:spcBef>
                <a:spcPts val="0"/>
              </a:spcBef>
              <a:buFont typeface="Wingdings" panose="05000000000000000000" pitchFamily="2" charset="2"/>
              <a:buNone/>
              <a:defRPr sz="1200" b="1"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dirty="0" err="1"/>
              <a:t>Levelised</a:t>
            </a:r>
            <a:r>
              <a:rPr lang="en-GB" dirty="0"/>
              <a:t> cost of e-kerosene in 2030 and benchmark</a:t>
            </a:r>
            <a:br>
              <a:rPr lang="en-GB" dirty="0"/>
            </a:br>
            <a:r>
              <a:rPr lang="en-GB" b="0" dirty="0">
                <a:solidFill>
                  <a:schemeClr val="accent5"/>
                </a:solidFill>
              </a:rPr>
              <a:t>€/XXX</a:t>
            </a:r>
            <a:r>
              <a:rPr lang="en-GB" b="0" baseline="30000" dirty="0">
                <a:solidFill>
                  <a:schemeClr val="accent5"/>
                </a:solidFill>
              </a:rPr>
              <a:t> </a:t>
            </a:r>
            <a:r>
              <a:rPr lang="en-GB" b="0" dirty="0">
                <a:solidFill>
                  <a:schemeClr val="accent5"/>
                </a:solidFill>
              </a:rPr>
              <a:t>(real 2023)</a:t>
            </a:r>
            <a:endParaRPr lang="en-GB" b="0" baseline="30000" dirty="0">
              <a:solidFill>
                <a:schemeClr val="accent5"/>
              </a:solidFill>
            </a:endParaRPr>
          </a:p>
        </p:txBody>
      </p:sp>
      <p:sp>
        <p:nvSpPr>
          <p:cNvPr id="3" name="Text Placeholder 5">
            <a:extLst>
              <a:ext uri="{FF2B5EF4-FFF2-40B4-BE49-F238E27FC236}">
                <a16:creationId xmlns:a16="http://schemas.microsoft.com/office/drawing/2014/main" id="{31E25275-860A-B2B0-4594-B2CB02E05861}"/>
              </a:ext>
            </a:extLst>
          </p:cNvPr>
          <p:cNvSpPr txBox="1">
            <a:spLocks/>
          </p:cNvSpPr>
          <p:nvPr/>
        </p:nvSpPr>
        <p:spPr>
          <a:xfrm>
            <a:off x="381001" y="6715169"/>
            <a:ext cx="3300584" cy="110800"/>
          </a:xfrm>
          <a:prstGeom prst="rect">
            <a:avLst/>
          </a:prstGeom>
        </p:spPr>
        <p:txBody>
          <a:bodyPr vert="horz" wrap="none" lIns="0" tIns="0" rIns="0" bIns="0" rtlCol="0" anchor="b" anchorCtr="0">
            <a:spAutoFit/>
          </a:bodyPr>
          <a:lstStyle>
            <a:lvl1pPr marL="0" indent="0" algn="l" defTabSz="685783" rtl="0" eaLnBrk="1" latinLnBrk="0" hangingPunct="1">
              <a:lnSpc>
                <a:spcPct val="90000"/>
              </a:lnSpc>
              <a:spcBef>
                <a:spcPts val="0"/>
              </a:spcBef>
              <a:buFont typeface="Wingdings" panose="05000000000000000000" pitchFamily="2" charset="2"/>
              <a:buNone/>
              <a:defRPr sz="800" kern="120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Sources: Aurora Energy Research, International Air Transport Association</a:t>
            </a:r>
          </a:p>
        </p:txBody>
      </p:sp>
      <p:sp>
        <p:nvSpPr>
          <p:cNvPr id="11" name="Text Placeholder 15">
            <a:extLst>
              <a:ext uri="{FF2B5EF4-FFF2-40B4-BE49-F238E27FC236}">
                <a16:creationId xmlns:a16="http://schemas.microsoft.com/office/drawing/2014/main" id="{CF836B7E-793E-14A8-E8DD-C46C69EDC42B}"/>
              </a:ext>
            </a:extLst>
          </p:cNvPr>
          <p:cNvSpPr txBox="1">
            <a:spLocks/>
          </p:cNvSpPr>
          <p:nvPr/>
        </p:nvSpPr>
        <p:spPr>
          <a:xfrm>
            <a:off x="381599" y="79401"/>
            <a:ext cx="2949525" cy="184666"/>
          </a:xfrm>
          <a:prstGeom prst="rect">
            <a:avLst/>
          </a:prstGeom>
        </p:spPr>
        <p:txBody>
          <a:bodyPr vert="horz" wrap="non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III. Cost of production – 4. Cost comparison </a:t>
            </a:r>
          </a:p>
        </p:txBody>
      </p:sp>
      <p:graphicFrame>
        <p:nvGraphicFramePr>
          <p:cNvPr id="21" name="Chart 20">
            <a:extLst>
              <a:ext uri="{FF2B5EF4-FFF2-40B4-BE49-F238E27FC236}">
                <a16:creationId xmlns:a16="http://schemas.microsoft.com/office/drawing/2014/main" id="{7E1803E7-AED2-F6A1-CC10-202C553E193A}"/>
              </a:ext>
            </a:extLst>
          </p:cNvPr>
          <p:cNvGraphicFramePr/>
          <p:nvPr>
            <p:custDataLst>
              <p:tags r:id="rId11"/>
            </p:custDataLst>
          </p:nvPr>
        </p:nvGraphicFramePr>
        <p:xfrm>
          <a:off x="-938213" y="5157788"/>
          <a:ext cx="811212" cy="1085850"/>
        </p:xfrm>
        <a:graphic>
          <a:graphicData uri="http://schemas.openxmlformats.org/drawingml/2006/chart">
            <c:chart xmlns:c="http://schemas.openxmlformats.org/drawingml/2006/chart" xmlns:r="http://schemas.openxmlformats.org/officeDocument/2006/relationships" r:id="rId23"/>
          </a:graphicData>
        </a:graphic>
      </p:graphicFrame>
      <p:sp>
        <p:nvSpPr>
          <p:cNvPr id="14" name="Rectangle 13">
            <a:extLst>
              <a:ext uri="{FF2B5EF4-FFF2-40B4-BE49-F238E27FC236}">
                <a16:creationId xmlns:a16="http://schemas.microsoft.com/office/drawing/2014/main" id="{38941001-2AB7-C0B9-A9C1-28F9448B9C41}"/>
              </a:ext>
            </a:extLst>
          </p:cNvPr>
          <p:cNvSpPr/>
          <p:nvPr>
            <p:custDataLst>
              <p:tags r:id="rId12"/>
            </p:custDataLst>
          </p:nvPr>
        </p:nvSpPr>
        <p:spPr bwMode="auto">
          <a:xfrm>
            <a:off x="431800" y="6257925"/>
            <a:ext cx="179388" cy="133350"/>
          </a:xfrm>
          <a:prstGeom prst="rect">
            <a:avLst/>
          </a:prstGeom>
          <a:solidFill>
            <a:srgbClr val="969696"/>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5" name="Rectangle 14">
            <a:extLst>
              <a:ext uri="{FF2B5EF4-FFF2-40B4-BE49-F238E27FC236}">
                <a16:creationId xmlns:a16="http://schemas.microsoft.com/office/drawing/2014/main" id="{66E4B4B6-174B-4ED7-F9CE-7C7BDCF027BE}"/>
              </a:ext>
            </a:extLst>
          </p:cNvPr>
          <p:cNvSpPr/>
          <p:nvPr>
            <p:custDataLst>
              <p:tags r:id="rId13"/>
            </p:custDataLst>
          </p:nvPr>
        </p:nvSpPr>
        <p:spPr bwMode="auto">
          <a:xfrm>
            <a:off x="2022475" y="6257925"/>
            <a:ext cx="179388" cy="133350"/>
          </a:xfrm>
          <a:prstGeom prst="rect">
            <a:avLst/>
          </a:prstGeom>
          <a:solidFill>
            <a:srgbClr val="9DB1CF"/>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6" name="Rectangle 15">
            <a:extLst>
              <a:ext uri="{FF2B5EF4-FFF2-40B4-BE49-F238E27FC236}">
                <a16:creationId xmlns:a16="http://schemas.microsoft.com/office/drawing/2014/main" id="{0FB73A6A-F456-D5E9-176A-D771B40EBAAC}"/>
              </a:ext>
            </a:extLst>
          </p:cNvPr>
          <p:cNvSpPr/>
          <p:nvPr>
            <p:custDataLst>
              <p:tags r:id="rId14"/>
            </p:custDataLst>
          </p:nvPr>
        </p:nvSpPr>
        <p:spPr bwMode="auto">
          <a:xfrm>
            <a:off x="2992438" y="6257925"/>
            <a:ext cx="179388" cy="133350"/>
          </a:xfrm>
          <a:prstGeom prst="rect">
            <a:avLst/>
          </a:prstGeom>
          <a:pattFill prst="ltDnDiag">
            <a:fgClr>
              <a:srgbClr val="000000"/>
            </a:fgClr>
            <a:bgClr>
              <a:srgbClr val="FFFFFF"/>
            </a:bgClr>
          </a:patt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7" name="Text Placeholder 19">
            <a:extLst>
              <a:ext uri="{FF2B5EF4-FFF2-40B4-BE49-F238E27FC236}">
                <a16:creationId xmlns:a16="http://schemas.microsoft.com/office/drawing/2014/main" id="{F39BD19B-A46D-D210-60A9-7BAEAB8BA9F8}"/>
              </a:ext>
            </a:extLst>
          </p:cNvPr>
          <p:cNvSpPr>
            <a:spLocks noGrp="1"/>
          </p:cNvSpPr>
          <p:nvPr>
            <p:custDataLst>
              <p:tags r:id="rId15"/>
            </p:custDataLst>
          </p:nvPr>
        </p:nvSpPr>
        <p:spPr bwMode="auto">
          <a:xfrm>
            <a:off x="661988" y="6253163"/>
            <a:ext cx="12588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7578F050-26FE-4794-B223-C13B8F8170C0}" type="datetime'Le''''''''v''e''lise''''d c''o''s''''t of ''e''-''''fu''e''l'">
              <a:rPr lang="en-GB" altLang="en-US" sz="1000" smtClean="0"/>
              <a:pPr lvl="0">
                <a:spcBef>
                  <a:spcPct val="0"/>
                </a:spcBef>
                <a:spcAft>
                  <a:spcPct val="0"/>
                </a:spcAft>
              </a:pPr>
              <a:t>Levelised cost of e-fuel</a:t>
            </a:fld>
            <a:endParaRPr lang="en-GB" sz="1000"/>
          </a:p>
        </p:txBody>
      </p:sp>
      <p:sp>
        <p:nvSpPr>
          <p:cNvPr id="18" name="Text Placeholder 19">
            <a:extLst>
              <a:ext uri="{FF2B5EF4-FFF2-40B4-BE49-F238E27FC236}">
                <a16:creationId xmlns:a16="http://schemas.microsoft.com/office/drawing/2014/main" id="{E1301667-35B3-7B46-F630-E04D342BF1DD}"/>
              </a:ext>
            </a:extLst>
          </p:cNvPr>
          <p:cNvSpPr>
            <a:spLocks noGrp="1"/>
          </p:cNvSpPr>
          <p:nvPr>
            <p:custDataLst>
              <p:tags r:id="rId16"/>
            </p:custDataLst>
          </p:nvPr>
        </p:nvSpPr>
        <p:spPr bwMode="auto">
          <a:xfrm>
            <a:off x="2252664" y="6253163"/>
            <a:ext cx="6381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F29B8A8B-3206-4BF9-98D3-C725148EC462}" type="datetime'''I''''mp''''o''''r''''''''''''t ''c''o''''''''s''''t'''''">
              <a:rPr lang="en-GB" altLang="en-US" sz="1000" smtClean="0"/>
              <a:pPr lvl="0">
                <a:spcBef>
                  <a:spcPct val="0"/>
                </a:spcBef>
                <a:spcAft>
                  <a:spcPct val="0"/>
                </a:spcAft>
              </a:pPr>
              <a:t>Import cost</a:t>
            </a:fld>
            <a:endParaRPr lang="en-GB" sz="1000" baseline="30000" dirty="0"/>
          </a:p>
        </p:txBody>
      </p:sp>
      <p:sp>
        <p:nvSpPr>
          <p:cNvPr id="19" name="Text Placeholder 19">
            <a:extLst>
              <a:ext uri="{FF2B5EF4-FFF2-40B4-BE49-F238E27FC236}">
                <a16:creationId xmlns:a16="http://schemas.microsoft.com/office/drawing/2014/main" id="{968F03E8-1779-629E-C909-EB63E6B3DB8C}"/>
              </a:ext>
            </a:extLst>
          </p:cNvPr>
          <p:cNvSpPr>
            <a:spLocks noGrp="1"/>
          </p:cNvSpPr>
          <p:nvPr>
            <p:custDataLst>
              <p:tags r:id="rId17"/>
            </p:custDataLst>
          </p:nvPr>
        </p:nvSpPr>
        <p:spPr bwMode="auto">
          <a:xfrm>
            <a:off x="3222625" y="6253163"/>
            <a:ext cx="4937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a:t>CO</a:t>
            </a:r>
            <a:r>
              <a:rPr lang="en-GB" altLang="en-US" sz="1000" baseline="-25000"/>
              <a:t>2</a:t>
            </a:r>
            <a:r>
              <a:rPr lang="en-GB" altLang="en-US" sz="1000"/>
              <a:t> cost</a:t>
            </a:r>
            <a:endParaRPr lang="en-GB" sz="1000"/>
          </a:p>
        </p:txBody>
      </p:sp>
      <p:cxnSp>
        <p:nvCxnSpPr>
          <p:cNvPr id="37" name="Straight Connector 36">
            <a:extLst>
              <a:ext uri="{FF2B5EF4-FFF2-40B4-BE49-F238E27FC236}">
                <a16:creationId xmlns:a16="http://schemas.microsoft.com/office/drawing/2014/main" id="{DB0CD714-9EE6-63EC-73F7-77B458603077}"/>
              </a:ext>
            </a:extLst>
          </p:cNvPr>
          <p:cNvCxnSpPr>
            <a:cxnSpLocks/>
          </p:cNvCxnSpPr>
          <p:nvPr/>
        </p:nvCxnSpPr>
        <p:spPr>
          <a:xfrm flipH="1">
            <a:off x="979475" y="5115633"/>
            <a:ext cx="7758000" cy="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7B29A04D-27C7-9090-3E05-27914F4A2528}"/>
              </a:ext>
            </a:extLst>
          </p:cNvPr>
          <p:cNvSpPr/>
          <p:nvPr/>
        </p:nvSpPr>
        <p:spPr>
          <a:xfrm>
            <a:off x="9368188" y="1651000"/>
            <a:ext cx="2823812" cy="4759325"/>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3" name="Rectangle: Rounded Corners 12">
            <a:extLst>
              <a:ext uri="{FF2B5EF4-FFF2-40B4-BE49-F238E27FC236}">
                <a16:creationId xmlns:a16="http://schemas.microsoft.com/office/drawing/2014/main" id="{1D3F03B5-4394-02C3-5C8F-89B2F7617D52}"/>
              </a:ext>
            </a:extLst>
          </p:cNvPr>
          <p:cNvSpPr/>
          <p:nvPr/>
        </p:nvSpPr>
        <p:spPr>
          <a:xfrm>
            <a:off x="8634957" y="187397"/>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
        <p:nvSpPr>
          <p:cNvPr id="53" name="Text Placeholder 52">
            <a:extLst>
              <a:ext uri="{FF2B5EF4-FFF2-40B4-BE49-F238E27FC236}">
                <a16:creationId xmlns:a16="http://schemas.microsoft.com/office/drawing/2014/main" id="{9C1DE352-DE9F-EC31-2E19-29E911CC7C4E}"/>
              </a:ext>
            </a:extLst>
          </p:cNvPr>
          <p:cNvSpPr>
            <a:spLocks noGrp="1"/>
          </p:cNvSpPr>
          <p:nvPr>
            <p:ph type="body" sz="quarter" idx="32"/>
          </p:nvPr>
        </p:nvSpPr>
        <p:spPr/>
        <p:txBody>
          <a:bodyPr/>
          <a:lstStyle/>
          <a:p>
            <a:endParaRPr lang="en-GB"/>
          </a:p>
        </p:txBody>
      </p:sp>
    </p:spTree>
    <p:extLst>
      <p:ext uri="{BB962C8B-B14F-4D97-AF65-F5344CB8AC3E}">
        <p14:creationId xmlns:p14="http://schemas.microsoft.com/office/powerpoint/2010/main" val="3976330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A2982-6CB0-5947-EB3C-DC5C933096FB}"/>
            </a:ext>
          </a:extLst>
        </p:cNvPr>
        <p:cNvGrpSpPr/>
        <p:nvPr/>
      </p:nvGrpSpPr>
      <p:grpSpPr>
        <a:xfrm>
          <a:off x="0" y="0"/>
          <a:ext cx="0" cy="0"/>
          <a:chOff x="0" y="0"/>
          <a:chExt cx="0" cy="0"/>
        </a:xfrm>
      </p:grpSpPr>
      <p:graphicFrame>
        <p:nvGraphicFramePr>
          <p:cNvPr id="65" name="think-cell data - do not delete" hidden="1">
            <a:extLst>
              <a:ext uri="{FF2B5EF4-FFF2-40B4-BE49-F238E27FC236}">
                <a16:creationId xmlns:a16="http://schemas.microsoft.com/office/drawing/2014/main" id="{5FE746CD-7736-50C1-24AA-EEE82EBDA051}"/>
              </a:ext>
            </a:extLst>
          </p:cNvPr>
          <p:cNvGraphicFramePr>
            <a:graphicFrameLocks noChangeAspect="1"/>
          </p:cNvGraphicFramePr>
          <p:nvPr>
            <p:custDataLst>
              <p:tags r:id="rId1"/>
            </p:custDataLst>
            <p:extLst>
              <p:ext uri="{D42A27DB-BD31-4B8C-83A1-F6EECF244321}">
                <p14:modId xmlns:p14="http://schemas.microsoft.com/office/powerpoint/2010/main" val="207594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592" imgH="591" progId="TCLayout.ActiveDocument.1">
                  <p:embed/>
                </p:oleObj>
              </mc:Choice>
              <mc:Fallback>
                <p:oleObj name="think-cell Slide" r:id="rId25" imgW="592" imgH="591" progId="TCLayout.ActiveDocument.1">
                  <p:embed/>
                  <p:pic>
                    <p:nvPicPr>
                      <p:cNvPr id="65" name="think-cell data - do not delete" hidden="1">
                        <a:extLst>
                          <a:ext uri="{FF2B5EF4-FFF2-40B4-BE49-F238E27FC236}">
                            <a16:creationId xmlns:a16="http://schemas.microsoft.com/office/drawing/2014/main" id="{5FE746CD-7736-50C1-24AA-EEE82EBDA051}"/>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85" name="Rectangle 84">
            <a:extLst>
              <a:ext uri="{FF2B5EF4-FFF2-40B4-BE49-F238E27FC236}">
                <a16:creationId xmlns:a16="http://schemas.microsoft.com/office/drawing/2014/main" id="{12E1F11D-0EB7-99B0-A17A-593542FC6C54}"/>
              </a:ext>
            </a:extLst>
          </p:cNvPr>
          <p:cNvSpPr/>
          <p:nvPr/>
        </p:nvSpPr>
        <p:spPr>
          <a:xfrm>
            <a:off x="8153400" y="2022475"/>
            <a:ext cx="773113" cy="3308350"/>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333" name="Rectangle 332">
            <a:extLst>
              <a:ext uri="{FF2B5EF4-FFF2-40B4-BE49-F238E27FC236}">
                <a16:creationId xmlns:a16="http://schemas.microsoft.com/office/drawing/2014/main" id="{917E26A2-DD2C-77A6-8EB5-A891BF073EA2}"/>
              </a:ext>
            </a:extLst>
          </p:cNvPr>
          <p:cNvSpPr/>
          <p:nvPr/>
        </p:nvSpPr>
        <p:spPr>
          <a:xfrm>
            <a:off x="3708400" y="2044700"/>
            <a:ext cx="774700" cy="3308350"/>
          </a:xfrm>
          <a:prstGeom prst="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4" name="Text Placeholder 3">
            <a:extLst>
              <a:ext uri="{FF2B5EF4-FFF2-40B4-BE49-F238E27FC236}">
                <a16:creationId xmlns:a16="http://schemas.microsoft.com/office/drawing/2014/main" id="{B3F39127-FD26-AE83-5FC7-B5FECCFA0C52}"/>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5" name="Title 4">
            <a:extLst>
              <a:ext uri="{FF2B5EF4-FFF2-40B4-BE49-F238E27FC236}">
                <a16:creationId xmlns:a16="http://schemas.microsoft.com/office/drawing/2014/main" id="{34DE54B3-9773-06A3-3E5F-ADFD66452759}"/>
              </a:ext>
            </a:extLst>
          </p:cNvPr>
          <p:cNvSpPr>
            <a:spLocks noGrp="1"/>
          </p:cNvSpPr>
          <p:nvPr>
            <p:ph type="title"/>
          </p:nvPr>
        </p:nvSpPr>
        <p:spPr>
          <a:xfrm>
            <a:off x="381599" y="467256"/>
            <a:ext cx="8142969" cy="553998"/>
          </a:xfrm>
        </p:spPr>
        <p:txBody>
          <a:bodyPr vert="horz"/>
          <a:lstStyle/>
          <a:p>
            <a:r>
              <a:rPr lang="en-GB" i="0" dirty="0">
                <a:solidFill>
                  <a:schemeClr val="tx1"/>
                </a:solidFill>
                <a:effectLst/>
                <a:latin typeface="+mj-lt"/>
              </a:rPr>
              <a:t>E-fuel potential market size </a:t>
            </a:r>
            <a:r>
              <a:rPr lang="en-GB" dirty="0">
                <a:solidFill>
                  <a:schemeClr val="tx1"/>
                </a:solidFill>
                <a:latin typeface="+mj-lt"/>
              </a:rPr>
              <a:t>is </a:t>
            </a:r>
            <a:r>
              <a:rPr lang="en-GB" i="0" dirty="0">
                <a:solidFill>
                  <a:schemeClr val="tx1"/>
                </a:solidFill>
                <a:effectLst/>
                <a:latin typeface="+mj-lt"/>
              </a:rPr>
              <a:t>XXX by 2030 and XXX by 2050</a:t>
            </a:r>
            <a:endParaRPr lang="en-GB" dirty="0">
              <a:solidFill>
                <a:schemeClr val="tx1"/>
              </a:solidFill>
              <a:latin typeface="+mj-lt"/>
            </a:endParaRPr>
          </a:p>
        </p:txBody>
      </p:sp>
      <p:sp>
        <p:nvSpPr>
          <p:cNvPr id="6" name="Text Placeholder 5">
            <a:extLst>
              <a:ext uri="{FF2B5EF4-FFF2-40B4-BE49-F238E27FC236}">
                <a16:creationId xmlns:a16="http://schemas.microsoft.com/office/drawing/2014/main" id="{5B2514CC-D077-A4BC-2929-D4DF3FC091D5}"/>
              </a:ext>
            </a:extLst>
          </p:cNvPr>
          <p:cNvSpPr>
            <a:spLocks noGrp="1"/>
          </p:cNvSpPr>
          <p:nvPr>
            <p:ph type="body" sz="quarter" idx="32"/>
          </p:nvPr>
        </p:nvSpPr>
        <p:spPr/>
        <p:txBody>
          <a:bodyPr/>
          <a:lstStyle/>
          <a:p>
            <a:r>
              <a:rPr lang="en-GB"/>
              <a:t>1) The EU e-fuel potential market sizing is calculated for the 27 European Union countries.</a:t>
            </a:r>
          </a:p>
        </p:txBody>
      </p:sp>
      <p:sp>
        <p:nvSpPr>
          <p:cNvPr id="7" name="Text Placeholder 6">
            <a:extLst>
              <a:ext uri="{FF2B5EF4-FFF2-40B4-BE49-F238E27FC236}">
                <a16:creationId xmlns:a16="http://schemas.microsoft.com/office/drawing/2014/main" id="{735B5CC2-8119-00C5-5449-8D02D5F25E12}"/>
              </a:ext>
            </a:extLst>
          </p:cNvPr>
          <p:cNvSpPr>
            <a:spLocks noGrp="1"/>
          </p:cNvSpPr>
          <p:nvPr>
            <p:ph type="body" sz="quarter" idx="31"/>
          </p:nvPr>
        </p:nvSpPr>
        <p:spPr>
          <a:xfrm>
            <a:off x="381599" y="79401"/>
            <a:ext cx="3877665" cy="184666"/>
          </a:xfrm>
        </p:spPr>
        <p:txBody>
          <a:bodyPr/>
          <a:lstStyle/>
          <a:p>
            <a:r>
              <a:rPr lang="en-GB"/>
              <a:t>IV. Supply and demand dynamics - 1. Potential market size</a:t>
            </a:r>
          </a:p>
        </p:txBody>
      </p:sp>
      <p:sp>
        <p:nvSpPr>
          <p:cNvPr id="59" name="Text Placeholder 3">
            <a:extLst>
              <a:ext uri="{FF2B5EF4-FFF2-40B4-BE49-F238E27FC236}">
                <a16:creationId xmlns:a16="http://schemas.microsoft.com/office/drawing/2014/main" id="{7F7F4F96-CE29-4C53-2FD6-F0EA0DE331C7}"/>
              </a:ext>
            </a:extLst>
          </p:cNvPr>
          <p:cNvSpPr txBox="1">
            <a:spLocks/>
          </p:cNvSpPr>
          <p:nvPr/>
        </p:nvSpPr>
        <p:spPr>
          <a:xfrm>
            <a:off x="289611" y="1185775"/>
            <a:ext cx="5525402" cy="553998"/>
          </a:xfrm>
          <a:prstGeom prst="rect">
            <a:avLst/>
          </a:prstGeom>
        </p:spPr>
        <p:txBody>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r>
              <a:rPr lang="en-GB" b="1" dirty="0"/>
              <a:t>Final energy consumption, energy use, by “e-fuel relevant” sectors in the EU</a:t>
            </a:r>
            <a:r>
              <a:rPr lang="en-GB" b="1" baseline="30000" dirty="0"/>
              <a:t>1</a:t>
            </a:r>
            <a:endParaRPr lang="en-GB" baseline="30000" dirty="0"/>
          </a:p>
          <a:p>
            <a:pPr>
              <a:spcBef>
                <a:spcPts val="0"/>
              </a:spcBef>
            </a:pPr>
            <a:r>
              <a:rPr lang="en-GB" dirty="0">
                <a:solidFill>
                  <a:schemeClr val="bg1">
                    <a:lumMod val="65000"/>
                  </a:schemeClr>
                </a:solidFill>
              </a:rPr>
              <a:t>Unit</a:t>
            </a:r>
          </a:p>
          <a:p>
            <a:pPr>
              <a:spcBef>
                <a:spcPts val="0"/>
              </a:spcBef>
            </a:pPr>
            <a:endParaRPr lang="en-GB" dirty="0"/>
          </a:p>
        </p:txBody>
      </p:sp>
      <p:sp>
        <p:nvSpPr>
          <p:cNvPr id="60" name="Rectangle: Rounded Corners 59">
            <a:extLst>
              <a:ext uri="{FF2B5EF4-FFF2-40B4-BE49-F238E27FC236}">
                <a16:creationId xmlns:a16="http://schemas.microsoft.com/office/drawing/2014/main" id="{0E1F992C-7AF0-FB81-5C4D-B0C6E52E8884}"/>
              </a:ext>
            </a:extLst>
          </p:cNvPr>
          <p:cNvSpPr/>
          <p:nvPr/>
        </p:nvSpPr>
        <p:spPr>
          <a:xfrm>
            <a:off x="885825" y="1562101"/>
            <a:ext cx="3562349" cy="253140"/>
          </a:xfrm>
          <a:prstGeom prst="roundRect">
            <a:avLst>
              <a:gd name="adj" fmla="val 50000"/>
            </a:avLst>
          </a:prstGeom>
          <a:solidFill>
            <a:schemeClr val="tx1"/>
          </a:solidFill>
          <a:ln w="190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bg1"/>
                </a:solidFill>
              </a:rPr>
              <a:t>2030</a:t>
            </a:r>
          </a:p>
        </p:txBody>
      </p:sp>
      <p:sp>
        <p:nvSpPr>
          <p:cNvPr id="61" name="Rectangle: Rounded Corners 60">
            <a:extLst>
              <a:ext uri="{FF2B5EF4-FFF2-40B4-BE49-F238E27FC236}">
                <a16:creationId xmlns:a16="http://schemas.microsoft.com/office/drawing/2014/main" id="{C1FA9762-F8BD-1DF6-1901-76C36D4261C6}"/>
              </a:ext>
            </a:extLst>
          </p:cNvPr>
          <p:cNvSpPr/>
          <p:nvPr/>
        </p:nvSpPr>
        <p:spPr>
          <a:xfrm>
            <a:off x="5306112" y="1562101"/>
            <a:ext cx="3615638" cy="253140"/>
          </a:xfrm>
          <a:prstGeom prst="roundRect">
            <a:avLst>
              <a:gd name="adj" fmla="val 50000"/>
            </a:avLst>
          </a:prstGeom>
          <a:solidFill>
            <a:schemeClr val="tx1"/>
          </a:solidFill>
          <a:ln w="190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bg1"/>
                </a:solidFill>
              </a:rPr>
              <a:t>2050</a:t>
            </a:r>
          </a:p>
        </p:txBody>
      </p:sp>
      <p:grpSp>
        <p:nvGrpSpPr>
          <p:cNvPr id="138" name="Group 137">
            <a:extLst>
              <a:ext uri="{FF2B5EF4-FFF2-40B4-BE49-F238E27FC236}">
                <a16:creationId xmlns:a16="http://schemas.microsoft.com/office/drawing/2014/main" id="{9D883878-6CDC-90D4-2C2D-61E4CBC1A840}"/>
              </a:ext>
            </a:extLst>
          </p:cNvPr>
          <p:cNvGrpSpPr/>
          <p:nvPr/>
        </p:nvGrpSpPr>
        <p:grpSpPr>
          <a:xfrm>
            <a:off x="1755775" y="5729288"/>
            <a:ext cx="323850" cy="323850"/>
            <a:chOff x="513394" y="3580829"/>
            <a:chExt cx="324000" cy="324000"/>
          </a:xfrm>
        </p:grpSpPr>
        <p:sp>
          <p:nvSpPr>
            <p:cNvPr id="139" name="Graphic 42" descr="Diamond Suit with solid fill">
              <a:extLst>
                <a:ext uri="{FF2B5EF4-FFF2-40B4-BE49-F238E27FC236}">
                  <a16:creationId xmlns:a16="http://schemas.microsoft.com/office/drawing/2014/main" id="{075D41B3-D55E-D81E-763D-CDE73FF65E6B}"/>
                </a:ext>
              </a:extLst>
            </p:cNvPr>
            <p:cNvSpPr/>
            <p:nvPr/>
          </p:nvSpPr>
          <p:spPr>
            <a:xfrm>
              <a:off x="513394" y="3580829"/>
              <a:ext cx="324000" cy="324000"/>
            </a:xfrm>
            <a:prstGeom prst="ellipse">
              <a:avLst/>
            </a:prstGeom>
            <a:solidFill>
              <a:srgbClr val="B97800"/>
            </a:solidFill>
            <a:ln w="5755" cap="flat">
              <a:noFill/>
              <a:prstDash val="solid"/>
              <a:miter/>
            </a:ln>
          </p:spPr>
          <p:txBody>
            <a:bodyPr rtlCol="0" anchor="ctr"/>
            <a:lstStyle/>
            <a:p>
              <a:endParaRPr lang="en-GB"/>
            </a:p>
          </p:txBody>
        </p:sp>
        <p:pic>
          <p:nvPicPr>
            <p:cNvPr id="140" name="Graphic 139" descr="Water with solid fill">
              <a:extLst>
                <a:ext uri="{FF2B5EF4-FFF2-40B4-BE49-F238E27FC236}">
                  <a16:creationId xmlns:a16="http://schemas.microsoft.com/office/drawing/2014/main" id="{E568F720-730A-4A62-185E-724A173E9EC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3061" y="3650496"/>
              <a:ext cx="184666" cy="184666"/>
            </a:xfrm>
            <a:prstGeom prst="rect">
              <a:avLst/>
            </a:prstGeom>
          </p:spPr>
        </p:pic>
      </p:grpSp>
      <p:grpSp>
        <p:nvGrpSpPr>
          <p:cNvPr id="141" name="Group 140">
            <a:extLst>
              <a:ext uri="{FF2B5EF4-FFF2-40B4-BE49-F238E27FC236}">
                <a16:creationId xmlns:a16="http://schemas.microsoft.com/office/drawing/2014/main" id="{7EF20C5D-047D-6750-9833-65A42BD69AF6}"/>
              </a:ext>
            </a:extLst>
          </p:cNvPr>
          <p:cNvGrpSpPr/>
          <p:nvPr/>
        </p:nvGrpSpPr>
        <p:grpSpPr>
          <a:xfrm>
            <a:off x="1039813" y="5729288"/>
            <a:ext cx="323850" cy="323850"/>
            <a:chOff x="494581" y="2637486"/>
            <a:chExt cx="324000" cy="324000"/>
          </a:xfrm>
        </p:grpSpPr>
        <p:sp>
          <p:nvSpPr>
            <p:cNvPr id="142" name="Oval 141">
              <a:extLst>
                <a:ext uri="{FF2B5EF4-FFF2-40B4-BE49-F238E27FC236}">
                  <a16:creationId xmlns:a16="http://schemas.microsoft.com/office/drawing/2014/main" id="{2D5AE85A-1A2E-B04D-3DDA-54184381B169}"/>
                </a:ext>
              </a:extLst>
            </p:cNvPr>
            <p:cNvSpPr/>
            <p:nvPr/>
          </p:nvSpPr>
          <p:spPr>
            <a:xfrm>
              <a:off x="494581" y="2637486"/>
              <a:ext cx="324000" cy="324000"/>
            </a:xfrm>
            <a:prstGeom prst="ellipse">
              <a:avLst/>
            </a:prstGeom>
            <a:solidFill>
              <a:schemeClr val="accent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pSp>
          <p:nvGrpSpPr>
            <p:cNvPr id="143" name="Group 142">
              <a:extLst>
                <a:ext uri="{FF2B5EF4-FFF2-40B4-BE49-F238E27FC236}">
                  <a16:creationId xmlns:a16="http://schemas.microsoft.com/office/drawing/2014/main" id="{8C35C689-3AA7-1826-B658-1CE0286F99F2}"/>
                </a:ext>
              </a:extLst>
            </p:cNvPr>
            <p:cNvGrpSpPr>
              <a:grpSpLocks noChangeAspect="1"/>
            </p:cNvGrpSpPr>
            <p:nvPr/>
          </p:nvGrpSpPr>
          <p:grpSpPr>
            <a:xfrm>
              <a:off x="515907" y="2658812"/>
              <a:ext cx="281348" cy="281348"/>
              <a:chOff x="6667479" y="3541776"/>
              <a:chExt cx="719328" cy="682752"/>
            </a:xfrm>
            <a:solidFill>
              <a:schemeClr val="bg1"/>
            </a:solidFill>
          </p:grpSpPr>
          <p:sp>
            <p:nvSpPr>
              <p:cNvPr id="144" name="Multiplication Sign 143">
                <a:extLst>
                  <a:ext uri="{FF2B5EF4-FFF2-40B4-BE49-F238E27FC236}">
                    <a16:creationId xmlns:a16="http://schemas.microsoft.com/office/drawing/2014/main" id="{31179C5E-BA40-22B8-C90B-B23C751F3E9A}"/>
                  </a:ext>
                </a:extLst>
              </p:cNvPr>
              <p:cNvSpPr/>
              <p:nvPr/>
            </p:nvSpPr>
            <p:spPr>
              <a:xfrm>
                <a:off x="6667479" y="3541776"/>
                <a:ext cx="719328" cy="682752"/>
              </a:xfrm>
              <a:prstGeom prst="mathMultiply">
                <a:avLst>
                  <a:gd name="adj1" fmla="val 12806"/>
                </a:avLst>
              </a:prstGeom>
              <a:grp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45" name="Multiplication Sign 144">
                <a:extLst>
                  <a:ext uri="{FF2B5EF4-FFF2-40B4-BE49-F238E27FC236}">
                    <a16:creationId xmlns:a16="http://schemas.microsoft.com/office/drawing/2014/main" id="{7845024E-7527-EF47-5FCB-8A82ADEF15FE}"/>
                  </a:ext>
                </a:extLst>
              </p:cNvPr>
              <p:cNvSpPr/>
              <p:nvPr/>
            </p:nvSpPr>
            <p:spPr>
              <a:xfrm rot="2632540">
                <a:off x="6667479" y="3541776"/>
                <a:ext cx="719328" cy="682752"/>
              </a:xfrm>
              <a:prstGeom prst="mathMultiply">
                <a:avLst>
                  <a:gd name="adj1" fmla="val 12806"/>
                </a:avLst>
              </a:prstGeom>
              <a:grp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pSp>
      </p:grpSp>
      <p:grpSp>
        <p:nvGrpSpPr>
          <p:cNvPr id="146" name="Group 145">
            <a:extLst>
              <a:ext uri="{FF2B5EF4-FFF2-40B4-BE49-F238E27FC236}">
                <a16:creationId xmlns:a16="http://schemas.microsoft.com/office/drawing/2014/main" id="{1CB37D6E-E887-4508-A87C-2003B79B8357}"/>
              </a:ext>
            </a:extLst>
          </p:cNvPr>
          <p:cNvGrpSpPr/>
          <p:nvPr/>
        </p:nvGrpSpPr>
        <p:grpSpPr>
          <a:xfrm>
            <a:off x="3189288" y="5738813"/>
            <a:ext cx="323850" cy="323850"/>
            <a:chOff x="512581" y="5432871"/>
            <a:chExt cx="324000" cy="324000"/>
          </a:xfrm>
        </p:grpSpPr>
        <p:sp>
          <p:nvSpPr>
            <p:cNvPr id="147" name="Oval 146">
              <a:extLst>
                <a:ext uri="{FF2B5EF4-FFF2-40B4-BE49-F238E27FC236}">
                  <a16:creationId xmlns:a16="http://schemas.microsoft.com/office/drawing/2014/main" id="{3E6F413D-4C58-AB60-76AB-48641888E566}"/>
                </a:ext>
              </a:extLst>
            </p:cNvPr>
            <p:cNvSpPr/>
            <p:nvPr/>
          </p:nvSpPr>
          <p:spPr>
            <a:xfrm>
              <a:off x="512581" y="5432871"/>
              <a:ext cx="324000" cy="324000"/>
            </a:xfrm>
            <a:prstGeom prst="ellipse">
              <a:avLst/>
            </a:prstGeom>
            <a:solidFill>
              <a:srgbClr val="4E5F6E"/>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48" name="Graphic 147" descr="Cloud with solid fill">
              <a:extLst>
                <a:ext uri="{FF2B5EF4-FFF2-40B4-BE49-F238E27FC236}">
                  <a16:creationId xmlns:a16="http://schemas.microsoft.com/office/drawing/2014/main" id="{3A64AC58-875A-FB81-A9CB-5F67F9D8C69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61835" y="5472500"/>
              <a:ext cx="225492" cy="225492"/>
            </a:xfrm>
            <a:prstGeom prst="rect">
              <a:avLst/>
            </a:prstGeom>
          </p:spPr>
        </p:pic>
      </p:grpSp>
      <p:grpSp>
        <p:nvGrpSpPr>
          <p:cNvPr id="149" name="Group 148">
            <a:extLst>
              <a:ext uri="{FF2B5EF4-FFF2-40B4-BE49-F238E27FC236}">
                <a16:creationId xmlns:a16="http://schemas.microsoft.com/office/drawing/2014/main" id="{2BC92CE4-D985-40A2-7A32-9D3848CA3F73}"/>
              </a:ext>
            </a:extLst>
          </p:cNvPr>
          <p:cNvGrpSpPr/>
          <p:nvPr/>
        </p:nvGrpSpPr>
        <p:grpSpPr>
          <a:xfrm>
            <a:off x="2471737" y="5729288"/>
            <a:ext cx="325438" cy="323850"/>
            <a:chOff x="512581" y="4506850"/>
            <a:chExt cx="324000" cy="324000"/>
          </a:xfrm>
        </p:grpSpPr>
        <p:sp>
          <p:nvSpPr>
            <p:cNvPr id="150" name="Oval 149">
              <a:extLst>
                <a:ext uri="{FF2B5EF4-FFF2-40B4-BE49-F238E27FC236}">
                  <a16:creationId xmlns:a16="http://schemas.microsoft.com/office/drawing/2014/main" id="{C672691C-DFA4-6FB2-2542-938305298EB1}"/>
                </a:ext>
              </a:extLst>
            </p:cNvPr>
            <p:cNvSpPr/>
            <p:nvPr/>
          </p:nvSpPr>
          <p:spPr>
            <a:xfrm flipV="1">
              <a:off x="512581" y="4506850"/>
              <a:ext cx="324000" cy="324000"/>
            </a:xfrm>
            <a:prstGeom prst="ellipse">
              <a:avLst/>
            </a:prstGeom>
            <a:solidFill>
              <a:srgbClr val="6F8DB9"/>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51" name="Graphic 150" descr="Diamond Suit with solid fill">
              <a:extLst>
                <a:ext uri="{FF2B5EF4-FFF2-40B4-BE49-F238E27FC236}">
                  <a16:creationId xmlns:a16="http://schemas.microsoft.com/office/drawing/2014/main" id="{5A8DED0E-58E4-717A-9C71-8398CC0B0F9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66581" y="4560850"/>
              <a:ext cx="216000" cy="216000"/>
            </a:xfrm>
            <a:prstGeom prst="rect">
              <a:avLst/>
            </a:prstGeom>
          </p:spPr>
        </p:pic>
      </p:grpSp>
      <p:grpSp>
        <p:nvGrpSpPr>
          <p:cNvPr id="152" name="Group 151">
            <a:extLst>
              <a:ext uri="{FF2B5EF4-FFF2-40B4-BE49-F238E27FC236}">
                <a16:creationId xmlns:a16="http://schemas.microsoft.com/office/drawing/2014/main" id="{6046192C-96EA-603C-31B6-45A45EA725A6}"/>
              </a:ext>
            </a:extLst>
          </p:cNvPr>
          <p:cNvGrpSpPr/>
          <p:nvPr/>
        </p:nvGrpSpPr>
        <p:grpSpPr>
          <a:xfrm>
            <a:off x="6221148" y="5729288"/>
            <a:ext cx="323850" cy="323850"/>
            <a:chOff x="513394" y="3580829"/>
            <a:chExt cx="324000" cy="324000"/>
          </a:xfrm>
        </p:grpSpPr>
        <p:sp>
          <p:nvSpPr>
            <p:cNvPr id="153" name="Graphic 42" descr="Diamond Suit with solid fill">
              <a:extLst>
                <a:ext uri="{FF2B5EF4-FFF2-40B4-BE49-F238E27FC236}">
                  <a16:creationId xmlns:a16="http://schemas.microsoft.com/office/drawing/2014/main" id="{FD011AAE-1BB4-B4A8-D5E0-5E35B512E2D1}"/>
                </a:ext>
              </a:extLst>
            </p:cNvPr>
            <p:cNvSpPr/>
            <p:nvPr/>
          </p:nvSpPr>
          <p:spPr>
            <a:xfrm>
              <a:off x="513394" y="3580829"/>
              <a:ext cx="324000" cy="324000"/>
            </a:xfrm>
            <a:prstGeom prst="ellipse">
              <a:avLst/>
            </a:prstGeom>
            <a:solidFill>
              <a:srgbClr val="B97800"/>
            </a:solidFill>
            <a:ln w="5755" cap="flat">
              <a:noFill/>
              <a:prstDash val="solid"/>
              <a:miter/>
            </a:ln>
          </p:spPr>
          <p:txBody>
            <a:bodyPr rtlCol="0" anchor="ctr"/>
            <a:lstStyle/>
            <a:p>
              <a:endParaRPr lang="en-GB"/>
            </a:p>
          </p:txBody>
        </p:sp>
        <p:pic>
          <p:nvPicPr>
            <p:cNvPr id="154" name="Graphic 153" descr="Water with solid fill">
              <a:extLst>
                <a:ext uri="{FF2B5EF4-FFF2-40B4-BE49-F238E27FC236}">
                  <a16:creationId xmlns:a16="http://schemas.microsoft.com/office/drawing/2014/main" id="{FD4A0C32-94CC-7BAA-BC73-68184C405A8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3061" y="3650496"/>
              <a:ext cx="184666" cy="184666"/>
            </a:xfrm>
            <a:prstGeom prst="rect">
              <a:avLst/>
            </a:prstGeom>
          </p:spPr>
        </p:pic>
      </p:grpSp>
      <p:grpSp>
        <p:nvGrpSpPr>
          <p:cNvPr id="155" name="Group 154">
            <a:extLst>
              <a:ext uri="{FF2B5EF4-FFF2-40B4-BE49-F238E27FC236}">
                <a16:creationId xmlns:a16="http://schemas.microsoft.com/office/drawing/2014/main" id="{DA0F14AC-17A3-7749-A229-1128434973D3}"/>
              </a:ext>
            </a:extLst>
          </p:cNvPr>
          <p:cNvGrpSpPr/>
          <p:nvPr/>
        </p:nvGrpSpPr>
        <p:grpSpPr>
          <a:xfrm>
            <a:off x="5491163" y="5734050"/>
            <a:ext cx="323850" cy="323850"/>
            <a:chOff x="494581" y="2637486"/>
            <a:chExt cx="324000" cy="324000"/>
          </a:xfrm>
        </p:grpSpPr>
        <p:sp>
          <p:nvSpPr>
            <p:cNvPr id="156" name="Oval 155">
              <a:extLst>
                <a:ext uri="{FF2B5EF4-FFF2-40B4-BE49-F238E27FC236}">
                  <a16:creationId xmlns:a16="http://schemas.microsoft.com/office/drawing/2014/main" id="{9DED6FAE-B68E-0205-98AD-1DD152C2351D}"/>
                </a:ext>
              </a:extLst>
            </p:cNvPr>
            <p:cNvSpPr/>
            <p:nvPr/>
          </p:nvSpPr>
          <p:spPr>
            <a:xfrm>
              <a:off x="494581" y="2637486"/>
              <a:ext cx="324000" cy="324000"/>
            </a:xfrm>
            <a:prstGeom prst="ellipse">
              <a:avLst/>
            </a:prstGeom>
            <a:solidFill>
              <a:schemeClr val="accent1"/>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pSp>
          <p:nvGrpSpPr>
            <p:cNvPr id="157" name="Group 156">
              <a:extLst>
                <a:ext uri="{FF2B5EF4-FFF2-40B4-BE49-F238E27FC236}">
                  <a16:creationId xmlns:a16="http://schemas.microsoft.com/office/drawing/2014/main" id="{5EDE7145-43E6-3B65-9E91-66EBA1963D79}"/>
                </a:ext>
              </a:extLst>
            </p:cNvPr>
            <p:cNvGrpSpPr>
              <a:grpSpLocks noChangeAspect="1"/>
            </p:cNvGrpSpPr>
            <p:nvPr/>
          </p:nvGrpSpPr>
          <p:grpSpPr>
            <a:xfrm>
              <a:off x="515907" y="2658812"/>
              <a:ext cx="281348" cy="281348"/>
              <a:chOff x="6667479" y="3541776"/>
              <a:chExt cx="719328" cy="682752"/>
            </a:xfrm>
            <a:solidFill>
              <a:schemeClr val="bg1"/>
            </a:solidFill>
          </p:grpSpPr>
          <p:sp>
            <p:nvSpPr>
              <p:cNvPr id="158" name="Multiplication Sign 157">
                <a:extLst>
                  <a:ext uri="{FF2B5EF4-FFF2-40B4-BE49-F238E27FC236}">
                    <a16:creationId xmlns:a16="http://schemas.microsoft.com/office/drawing/2014/main" id="{6CEE0B50-584E-E639-AD60-6AA01DAD9D09}"/>
                  </a:ext>
                </a:extLst>
              </p:cNvPr>
              <p:cNvSpPr/>
              <p:nvPr/>
            </p:nvSpPr>
            <p:spPr>
              <a:xfrm>
                <a:off x="6667479" y="3541776"/>
                <a:ext cx="719328" cy="682752"/>
              </a:xfrm>
              <a:prstGeom prst="mathMultiply">
                <a:avLst>
                  <a:gd name="adj1" fmla="val 12806"/>
                </a:avLst>
              </a:prstGeom>
              <a:grp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59" name="Multiplication Sign 158">
                <a:extLst>
                  <a:ext uri="{FF2B5EF4-FFF2-40B4-BE49-F238E27FC236}">
                    <a16:creationId xmlns:a16="http://schemas.microsoft.com/office/drawing/2014/main" id="{7D503129-1C46-AF57-06B3-A41241700F94}"/>
                  </a:ext>
                </a:extLst>
              </p:cNvPr>
              <p:cNvSpPr/>
              <p:nvPr/>
            </p:nvSpPr>
            <p:spPr>
              <a:xfrm rot="2632540">
                <a:off x="6667479" y="3541776"/>
                <a:ext cx="719328" cy="682752"/>
              </a:xfrm>
              <a:prstGeom prst="mathMultiply">
                <a:avLst>
                  <a:gd name="adj1" fmla="val 12806"/>
                </a:avLst>
              </a:prstGeom>
              <a:grp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pSp>
      </p:grpSp>
      <p:grpSp>
        <p:nvGrpSpPr>
          <p:cNvPr id="160" name="Group 159">
            <a:extLst>
              <a:ext uri="{FF2B5EF4-FFF2-40B4-BE49-F238E27FC236}">
                <a16:creationId xmlns:a16="http://schemas.microsoft.com/office/drawing/2014/main" id="{431DBB6A-6DC9-8FB6-EE50-049AD1551147}"/>
              </a:ext>
            </a:extLst>
          </p:cNvPr>
          <p:cNvGrpSpPr/>
          <p:nvPr/>
        </p:nvGrpSpPr>
        <p:grpSpPr>
          <a:xfrm>
            <a:off x="7681119" y="5721506"/>
            <a:ext cx="323850" cy="323850"/>
            <a:chOff x="512581" y="5432871"/>
            <a:chExt cx="324000" cy="324000"/>
          </a:xfrm>
        </p:grpSpPr>
        <p:sp>
          <p:nvSpPr>
            <p:cNvPr id="161" name="Oval 160">
              <a:extLst>
                <a:ext uri="{FF2B5EF4-FFF2-40B4-BE49-F238E27FC236}">
                  <a16:creationId xmlns:a16="http://schemas.microsoft.com/office/drawing/2014/main" id="{1ACD6D63-9E65-4AF4-ABF3-903F2FE8F6EA}"/>
                </a:ext>
              </a:extLst>
            </p:cNvPr>
            <p:cNvSpPr/>
            <p:nvPr/>
          </p:nvSpPr>
          <p:spPr>
            <a:xfrm>
              <a:off x="512581" y="5432871"/>
              <a:ext cx="324000" cy="324000"/>
            </a:xfrm>
            <a:prstGeom prst="ellipse">
              <a:avLst/>
            </a:prstGeom>
            <a:solidFill>
              <a:srgbClr val="4E5F6E"/>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62" name="Graphic 161" descr="Cloud with solid fill">
              <a:extLst>
                <a:ext uri="{FF2B5EF4-FFF2-40B4-BE49-F238E27FC236}">
                  <a16:creationId xmlns:a16="http://schemas.microsoft.com/office/drawing/2014/main" id="{67652529-E1A6-1F16-4DA1-9B2F4A97169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61835" y="5472500"/>
              <a:ext cx="225492" cy="225492"/>
            </a:xfrm>
            <a:prstGeom prst="rect">
              <a:avLst/>
            </a:prstGeom>
          </p:spPr>
        </p:pic>
      </p:grpSp>
      <p:grpSp>
        <p:nvGrpSpPr>
          <p:cNvPr id="163" name="Group 162">
            <a:extLst>
              <a:ext uri="{FF2B5EF4-FFF2-40B4-BE49-F238E27FC236}">
                <a16:creationId xmlns:a16="http://schemas.microsoft.com/office/drawing/2014/main" id="{3EA842A4-EF2C-660A-5BB0-31B62D964D42}"/>
              </a:ext>
            </a:extLst>
          </p:cNvPr>
          <p:cNvGrpSpPr/>
          <p:nvPr/>
        </p:nvGrpSpPr>
        <p:grpSpPr>
          <a:xfrm>
            <a:off x="6951133" y="5729288"/>
            <a:ext cx="323850" cy="323850"/>
            <a:chOff x="512581" y="4506850"/>
            <a:chExt cx="324000" cy="324000"/>
          </a:xfrm>
        </p:grpSpPr>
        <p:sp>
          <p:nvSpPr>
            <p:cNvPr id="164" name="Oval 163">
              <a:extLst>
                <a:ext uri="{FF2B5EF4-FFF2-40B4-BE49-F238E27FC236}">
                  <a16:creationId xmlns:a16="http://schemas.microsoft.com/office/drawing/2014/main" id="{8DB575BB-D741-F514-ECDF-6FC69A6D53CB}"/>
                </a:ext>
              </a:extLst>
            </p:cNvPr>
            <p:cNvSpPr/>
            <p:nvPr/>
          </p:nvSpPr>
          <p:spPr>
            <a:xfrm flipV="1">
              <a:off x="512581" y="4506850"/>
              <a:ext cx="324000" cy="324000"/>
            </a:xfrm>
            <a:prstGeom prst="ellipse">
              <a:avLst/>
            </a:prstGeom>
            <a:solidFill>
              <a:srgbClr val="6F8DB9"/>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65" name="Graphic 164" descr="Diamond Suit with solid fill">
              <a:extLst>
                <a:ext uri="{FF2B5EF4-FFF2-40B4-BE49-F238E27FC236}">
                  <a16:creationId xmlns:a16="http://schemas.microsoft.com/office/drawing/2014/main" id="{0E60F941-2243-BF76-4801-1A536848095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66581" y="4560850"/>
              <a:ext cx="216000" cy="216000"/>
            </a:xfrm>
            <a:prstGeom prst="rect">
              <a:avLst/>
            </a:prstGeom>
          </p:spPr>
        </p:pic>
      </p:grpSp>
      <p:graphicFrame>
        <p:nvGraphicFramePr>
          <p:cNvPr id="39" name="Chart 38">
            <a:extLst>
              <a:ext uri="{FF2B5EF4-FFF2-40B4-BE49-F238E27FC236}">
                <a16:creationId xmlns:a16="http://schemas.microsoft.com/office/drawing/2014/main" id="{32A30C0A-B56F-7B75-BAE3-04BFE57B8763}"/>
              </a:ext>
            </a:extLst>
          </p:cNvPr>
          <p:cNvGraphicFramePr/>
          <p:nvPr>
            <p:custDataLst>
              <p:tags r:id="rId2"/>
            </p:custDataLst>
            <p:extLst>
              <p:ext uri="{D42A27DB-BD31-4B8C-83A1-F6EECF244321}">
                <p14:modId xmlns:p14="http://schemas.microsoft.com/office/powerpoint/2010/main" val="1633975240"/>
              </p:ext>
            </p:extLst>
          </p:nvPr>
        </p:nvGraphicFramePr>
        <p:xfrm>
          <a:off x="782638" y="1952625"/>
          <a:ext cx="3757612" cy="3482975"/>
        </p:xfrm>
        <a:graphic>
          <a:graphicData uri="http://schemas.openxmlformats.org/drawingml/2006/chart">
            <c:chart xmlns:c="http://schemas.openxmlformats.org/drawingml/2006/chart" xmlns:r="http://schemas.openxmlformats.org/officeDocument/2006/relationships" r:id="rId33"/>
          </a:graphicData>
        </a:graphic>
      </p:graphicFrame>
      <p:sp>
        <p:nvSpPr>
          <p:cNvPr id="106" name="Text Placeholder 19">
            <a:extLst>
              <a:ext uri="{FF2B5EF4-FFF2-40B4-BE49-F238E27FC236}">
                <a16:creationId xmlns:a16="http://schemas.microsoft.com/office/drawing/2014/main" id="{1098B5A7-A72E-7867-AACF-2EE982916422}"/>
              </a:ext>
            </a:extLst>
          </p:cNvPr>
          <p:cNvSpPr>
            <a:spLocks noGrp="1"/>
          </p:cNvSpPr>
          <p:nvPr>
            <p:custDataLst>
              <p:tags r:id="rId3"/>
            </p:custDataLst>
          </p:nvPr>
        </p:nvSpPr>
        <p:spPr bwMode="auto">
          <a:xfrm>
            <a:off x="885825" y="5397500"/>
            <a:ext cx="6762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7E30FF68-7E33-4C4D-A4A7-A0DCEE62DB0A}" type="datetime'E-''a''''''m''''''mo''''''n''''''''''''i''''''''a'''''''''">
              <a:rPr lang="en-GB" altLang="en-US" sz="1050" smtClean="0">
                <a:effectLst/>
                <a:ea typeface="+mn-ea"/>
                <a:cs typeface="+mn-cs"/>
              </a:rPr>
              <a:pPr lvl="0" algn="ctr">
                <a:spcBef>
                  <a:spcPct val="0"/>
                </a:spcBef>
                <a:spcAft>
                  <a:spcPct val="0"/>
                </a:spcAft>
              </a:pPr>
              <a:t>E-ammonia</a:t>
            </a:fld>
            <a:endParaRPr lang="en-GB" sz="1050">
              <a:ea typeface="+mn-ea"/>
              <a:cs typeface="+mn-cs"/>
            </a:endParaRPr>
          </a:p>
        </p:txBody>
      </p:sp>
      <p:sp>
        <p:nvSpPr>
          <p:cNvPr id="108" name="Text Placeholder 19">
            <a:extLst>
              <a:ext uri="{FF2B5EF4-FFF2-40B4-BE49-F238E27FC236}">
                <a16:creationId xmlns:a16="http://schemas.microsoft.com/office/drawing/2014/main" id="{A785644B-E2A3-A6CA-1431-F6D892F3B5CE}"/>
              </a:ext>
            </a:extLst>
          </p:cNvPr>
          <p:cNvSpPr>
            <a:spLocks noGrp="1"/>
          </p:cNvSpPr>
          <p:nvPr>
            <p:custDataLst>
              <p:tags r:id="rId4"/>
            </p:custDataLst>
          </p:nvPr>
        </p:nvSpPr>
        <p:spPr bwMode="auto">
          <a:xfrm>
            <a:off x="1604963" y="5397500"/>
            <a:ext cx="6762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8BEF0939-E329-488D-8348-6B7553686A37}" type="datetime'E''''''''''''''''''''''-k''e''''''r''''''''''''''ose''n''''e'">
              <a:rPr lang="en-GB" altLang="en-US" sz="1050" smtClean="0">
                <a:effectLst/>
                <a:ea typeface="+mn-ea"/>
                <a:cs typeface="+mn-cs"/>
              </a:rPr>
              <a:pPr lvl="0" algn="ctr">
                <a:spcBef>
                  <a:spcPct val="0"/>
                </a:spcBef>
                <a:spcAft>
                  <a:spcPct val="0"/>
                </a:spcAft>
              </a:pPr>
              <a:t>E-kerosene</a:t>
            </a:fld>
            <a:endParaRPr lang="en-GB" sz="1050">
              <a:ea typeface="+mn-ea"/>
              <a:cs typeface="+mn-cs"/>
            </a:endParaRPr>
          </a:p>
        </p:txBody>
      </p:sp>
      <p:sp>
        <p:nvSpPr>
          <p:cNvPr id="109" name="Text Placeholder 19">
            <a:extLst>
              <a:ext uri="{FF2B5EF4-FFF2-40B4-BE49-F238E27FC236}">
                <a16:creationId xmlns:a16="http://schemas.microsoft.com/office/drawing/2014/main" id="{741773C2-2880-F001-235C-38968A28858D}"/>
              </a:ext>
            </a:extLst>
          </p:cNvPr>
          <p:cNvSpPr>
            <a:spLocks noGrp="1"/>
          </p:cNvSpPr>
          <p:nvPr>
            <p:custDataLst>
              <p:tags r:id="rId5"/>
            </p:custDataLst>
          </p:nvPr>
        </p:nvSpPr>
        <p:spPr bwMode="auto">
          <a:xfrm>
            <a:off x="2314575" y="5397500"/>
            <a:ext cx="69215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ED63FBFD-AD18-411E-B68D-75404A740AEC}" type="datetime'E''''''''''''''''''''-met''h''''a''''''''''n''''''''''''o''l'">
              <a:rPr lang="en-GB" altLang="en-US" sz="1050" smtClean="0">
                <a:effectLst/>
                <a:ea typeface="+mn-ea"/>
                <a:cs typeface="+mn-cs"/>
              </a:rPr>
              <a:pPr lvl="0" algn="ctr">
                <a:spcBef>
                  <a:spcPct val="0"/>
                </a:spcBef>
                <a:spcAft>
                  <a:spcPct val="0"/>
                </a:spcAft>
              </a:pPr>
              <a:t>E-methanol</a:t>
            </a:fld>
            <a:endParaRPr lang="en-GB" sz="1050">
              <a:ea typeface="+mn-ea"/>
              <a:cs typeface="+mn-cs"/>
            </a:endParaRPr>
          </a:p>
        </p:txBody>
      </p:sp>
      <p:sp>
        <p:nvSpPr>
          <p:cNvPr id="110" name="Text Placeholder 19">
            <a:extLst>
              <a:ext uri="{FF2B5EF4-FFF2-40B4-BE49-F238E27FC236}">
                <a16:creationId xmlns:a16="http://schemas.microsoft.com/office/drawing/2014/main" id="{CD9D17EA-2B96-7DFF-AF0D-9927403F8868}"/>
              </a:ext>
            </a:extLst>
          </p:cNvPr>
          <p:cNvSpPr>
            <a:spLocks noGrp="1"/>
          </p:cNvSpPr>
          <p:nvPr>
            <p:custDataLst>
              <p:tags r:id="rId6"/>
            </p:custDataLst>
          </p:nvPr>
        </p:nvSpPr>
        <p:spPr bwMode="auto">
          <a:xfrm>
            <a:off x="3054350" y="5397500"/>
            <a:ext cx="65246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C0864A07-3975-4D2D-AA74-8C05D17B4022}" type="datetime'''E''-m''''''et''''h''''a''''n''''''''e'''''''''''''''''''">
              <a:rPr lang="en-GB" altLang="en-US" sz="1050" smtClean="0">
                <a:effectLst/>
                <a:ea typeface="+mn-ea"/>
                <a:cs typeface="+mn-cs"/>
              </a:rPr>
              <a:pPr lvl="0" algn="ctr">
                <a:spcBef>
                  <a:spcPct val="0"/>
                </a:spcBef>
                <a:spcAft>
                  <a:spcPct val="0"/>
                </a:spcAft>
              </a:pPr>
              <a:t>E-methane</a:t>
            </a:fld>
            <a:endParaRPr lang="en-GB" sz="1050">
              <a:ea typeface="+mn-ea"/>
              <a:cs typeface="+mn-cs"/>
            </a:endParaRPr>
          </a:p>
        </p:txBody>
      </p:sp>
      <p:sp>
        <p:nvSpPr>
          <p:cNvPr id="111" name="Text Placeholder 19">
            <a:extLst>
              <a:ext uri="{FF2B5EF4-FFF2-40B4-BE49-F238E27FC236}">
                <a16:creationId xmlns:a16="http://schemas.microsoft.com/office/drawing/2014/main" id="{72B9BA10-CEC4-B968-F6AA-B6E87AF0F1E5}"/>
              </a:ext>
            </a:extLst>
          </p:cNvPr>
          <p:cNvSpPr>
            <a:spLocks noGrp="1"/>
          </p:cNvSpPr>
          <p:nvPr>
            <p:custDataLst>
              <p:tags r:id="rId7"/>
            </p:custDataLst>
          </p:nvPr>
        </p:nvSpPr>
        <p:spPr bwMode="auto">
          <a:xfrm>
            <a:off x="3746500" y="5397500"/>
            <a:ext cx="7016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519CF482-ECCD-4051-841A-669C0619CA8E}" type="datetime'''''''To''''ta''''''''l'''''' e''''''''-''''''f''uel'''">
              <a:rPr lang="en-GB" altLang="en-US" sz="1050" b="1" smtClean="0">
                <a:effectLst/>
                <a:ea typeface="+mn-ea"/>
                <a:cs typeface="+mn-cs"/>
              </a:rPr>
              <a:pPr lvl="0" algn="ctr">
                <a:spcBef>
                  <a:spcPct val="0"/>
                </a:spcBef>
                <a:spcAft>
                  <a:spcPct val="0"/>
                </a:spcAft>
              </a:pPr>
              <a:t>Total e-fuel</a:t>
            </a:fld>
            <a:endParaRPr lang="en-GB" sz="1050" b="1">
              <a:ea typeface="+mn-ea"/>
              <a:cs typeface="+mn-cs"/>
            </a:endParaRPr>
          </a:p>
        </p:txBody>
      </p:sp>
      <p:sp>
        <p:nvSpPr>
          <p:cNvPr id="193" name="Rectangle 192">
            <a:extLst>
              <a:ext uri="{FF2B5EF4-FFF2-40B4-BE49-F238E27FC236}">
                <a16:creationId xmlns:a16="http://schemas.microsoft.com/office/drawing/2014/main" id="{64A29BB2-64A6-5151-11D8-599C3AA13579}"/>
              </a:ext>
            </a:extLst>
          </p:cNvPr>
          <p:cNvSpPr/>
          <p:nvPr>
            <p:custDataLst>
              <p:tags r:id="rId8"/>
            </p:custDataLst>
          </p:nvPr>
        </p:nvSpPr>
        <p:spPr bwMode="auto">
          <a:xfrm>
            <a:off x="588963" y="6276975"/>
            <a:ext cx="179388" cy="133350"/>
          </a:xfrm>
          <a:prstGeom prst="rect">
            <a:avLst/>
          </a:prstGeom>
          <a:solidFill>
            <a:srgbClr val="C0C0C0"/>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92" name="Rectangle 191">
            <a:extLst>
              <a:ext uri="{FF2B5EF4-FFF2-40B4-BE49-F238E27FC236}">
                <a16:creationId xmlns:a16="http://schemas.microsoft.com/office/drawing/2014/main" id="{C7343F57-FBBB-3FF8-9344-214D1D56C533}"/>
              </a:ext>
            </a:extLst>
          </p:cNvPr>
          <p:cNvSpPr/>
          <p:nvPr>
            <p:custDataLst>
              <p:tags r:id="rId9"/>
            </p:custDataLst>
          </p:nvPr>
        </p:nvSpPr>
        <p:spPr bwMode="auto">
          <a:xfrm>
            <a:off x="1501775" y="6276975"/>
            <a:ext cx="179388" cy="133350"/>
          </a:xfrm>
          <a:prstGeom prst="rect">
            <a:avLst/>
          </a:prstGeom>
          <a:solidFill>
            <a:schemeClr val="accent2"/>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91" name="Rectangle 190">
            <a:extLst>
              <a:ext uri="{FF2B5EF4-FFF2-40B4-BE49-F238E27FC236}">
                <a16:creationId xmlns:a16="http://schemas.microsoft.com/office/drawing/2014/main" id="{8ED37E44-B023-534D-CA43-3D71C540E90F}"/>
              </a:ext>
            </a:extLst>
          </p:cNvPr>
          <p:cNvSpPr/>
          <p:nvPr>
            <p:custDataLst>
              <p:tags r:id="rId10"/>
            </p:custDataLst>
          </p:nvPr>
        </p:nvSpPr>
        <p:spPr bwMode="auto">
          <a:xfrm>
            <a:off x="2414588" y="6276975"/>
            <a:ext cx="179388" cy="133350"/>
          </a:xfrm>
          <a:prstGeom prst="rect">
            <a:avLst/>
          </a:prstGeom>
          <a:solidFill>
            <a:srgbClr val="9DA464"/>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90" name="Rectangle 189">
            <a:extLst>
              <a:ext uri="{FF2B5EF4-FFF2-40B4-BE49-F238E27FC236}">
                <a16:creationId xmlns:a16="http://schemas.microsoft.com/office/drawing/2014/main" id="{7E29DB2D-CA5D-3894-C216-1864B715A78A}"/>
              </a:ext>
            </a:extLst>
          </p:cNvPr>
          <p:cNvSpPr/>
          <p:nvPr>
            <p:custDataLst>
              <p:tags r:id="rId11"/>
            </p:custDataLst>
          </p:nvPr>
        </p:nvSpPr>
        <p:spPr bwMode="auto">
          <a:xfrm>
            <a:off x="3327400" y="6276975"/>
            <a:ext cx="179388" cy="133350"/>
          </a:xfrm>
          <a:prstGeom prst="rect">
            <a:avLst/>
          </a:prstGeom>
          <a:solidFill>
            <a:srgbClr val="CFDE63"/>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115" name="Text Placeholder 19">
            <a:extLst>
              <a:ext uri="{FF2B5EF4-FFF2-40B4-BE49-F238E27FC236}">
                <a16:creationId xmlns:a16="http://schemas.microsoft.com/office/drawing/2014/main" id="{141C08FB-04FD-FB90-0ECD-3D42986D1428}"/>
              </a:ext>
            </a:extLst>
          </p:cNvPr>
          <p:cNvSpPr>
            <a:spLocks noGrp="1"/>
          </p:cNvSpPr>
          <p:nvPr>
            <p:custDataLst>
              <p:tags r:id="rId12"/>
            </p:custDataLst>
          </p:nvPr>
        </p:nvSpPr>
        <p:spPr bwMode="auto">
          <a:xfrm>
            <a:off x="819150" y="6272213"/>
            <a:ext cx="5810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effectLst/>
                <a:latin typeface="+mj-lt"/>
                <a:ea typeface="+mj-ea"/>
                <a:cs typeface="+mj-cs"/>
              </a:rPr>
              <a:t>Use case 1</a:t>
            </a:r>
            <a:endParaRPr lang="en-GB" sz="1000" dirty="0">
              <a:latin typeface="+mj-lt"/>
              <a:ea typeface="+mj-ea"/>
              <a:cs typeface="+mj-cs"/>
            </a:endParaRPr>
          </a:p>
        </p:txBody>
      </p:sp>
      <p:sp>
        <p:nvSpPr>
          <p:cNvPr id="114" name="Text Placeholder 19">
            <a:extLst>
              <a:ext uri="{FF2B5EF4-FFF2-40B4-BE49-F238E27FC236}">
                <a16:creationId xmlns:a16="http://schemas.microsoft.com/office/drawing/2014/main" id="{472C2DEF-81C8-486B-8EDD-D095B6805E01}"/>
              </a:ext>
            </a:extLst>
          </p:cNvPr>
          <p:cNvSpPr>
            <a:spLocks noGrp="1"/>
          </p:cNvSpPr>
          <p:nvPr>
            <p:custDataLst>
              <p:tags r:id="rId13"/>
            </p:custDataLst>
          </p:nvPr>
        </p:nvSpPr>
        <p:spPr bwMode="auto">
          <a:xfrm>
            <a:off x="1731963" y="6272213"/>
            <a:ext cx="5810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effectLst/>
                <a:latin typeface="+mj-lt"/>
                <a:ea typeface="+mj-ea"/>
                <a:cs typeface="+mj-cs"/>
              </a:rPr>
              <a:t>Use case 2</a:t>
            </a:r>
            <a:endParaRPr lang="en-GB" sz="1000" dirty="0">
              <a:latin typeface="+mj-lt"/>
              <a:ea typeface="+mj-ea"/>
              <a:cs typeface="+mj-cs"/>
            </a:endParaRPr>
          </a:p>
        </p:txBody>
      </p:sp>
      <p:sp>
        <p:nvSpPr>
          <p:cNvPr id="113" name="Text Placeholder 19">
            <a:extLst>
              <a:ext uri="{FF2B5EF4-FFF2-40B4-BE49-F238E27FC236}">
                <a16:creationId xmlns:a16="http://schemas.microsoft.com/office/drawing/2014/main" id="{E21E562A-D144-7CC9-5712-60E10D2EDA91}"/>
              </a:ext>
            </a:extLst>
          </p:cNvPr>
          <p:cNvSpPr>
            <a:spLocks noGrp="1"/>
          </p:cNvSpPr>
          <p:nvPr>
            <p:custDataLst>
              <p:tags r:id="rId14"/>
            </p:custDataLst>
          </p:nvPr>
        </p:nvSpPr>
        <p:spPr bwMode="auto">
          <a:xfrm>
            <a:off x="2644775" y="6272213"/>
            <a:ext cx="5810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effectLst/>
                <a:latin typeface="+mj-lt"/>
                <a:ea typeface="+mj-ea"/>
                <a:cs typeface="+mj-cs"/>
              </a:rPr>
              <a:t>Use case 3</a:t>
            </a:r>
            <a:endParaRPr lang="en-GB" sz="1000" dirty="0">
              <a:latin typeface="+mj-lt"/>
              <a:ea typeface="+mj-ea"/>
              <a:cs typeface="+mj-cs"/>
            </a:endParaRPr>
          </a:p>
        </p:txBody>
      </p:sp>
      <p:sp>
        <p:nvSpPr>
          <p:cNvPr id="112" name="Text Placeholder 19">
            <a:extLst>
              <a:ext uri="{FF2B5EF4-FFF2-40B4-BE49-F238E27FC236}">
                <a16:creationId xmlns:a16="http://schemas.microsoft.com/office/drawing/2014/main" id="{0F39407A-634A-D23B-CECF-7D56FA9650E9}"/>
              </a:ext>
            </a:extLst>
          </p:cNvPr>
          <p:cNvSpPr>
            <a:spLocks noGrp="1"/>
          </p:cNvSpPr>
          <p:nvPr>
            <p:custDataLst>
              <p:tags r:id="rId15"/>
            </p:custDataLst>
          </p:nvPr>
        </p:nvSpPr>
        <p:spPr bwMode="auto">
          <a:xfrm>
            <a:off x="3557588" y="6272213"/>
            <a:ext cx="58102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sz="1000" dirty="0">
                <a:effectLst/>
                <a:latin typeface="+mj-lt"/>
                <a:ea typeface="+mj-ea"/>
                <a:cs typeface="+mj-cs"/>
              </a:rPr>
              <a:t>Use case 4</a:t>
            </a:r>
            <a:endParaRPr lang="en-GB" sz="1000" dirty="0">
              <a:latin typeface="+mj-lt"/>
              <a:ea typeface="+mj-ea"/>
              <a:cs typeface="+mj-cs"/>
            </a:endParaRPr>
          </a:p>
        </p:txBody>
      </p:sp>
      <p:graphicFrame>
        <p:nvGraphicFramePr>
          <p:cNvPr id="38" name="Chart 37">
            <a:extLst>
              <a:ext uri="{FF2B5EF4-FFF2-40B4-BE49-F238E27FC236}">
                <a16:creationId xmlns:a16="http://schemas.microsoft.com/office/drawing/2014/main" id="{F878F456-082F-7F0A-A2F9-01754184668C}"/>
              </a:ext>
            </a:extLst>
          </p:cNvPr>
          <p:cNvGraphicFramePr/>
          <p:nvPr>
            <p:custDataLst>
              <p:tags r:id="rId16"/>
            </p:custDataLst>
            <p:extLst>
              <p:ext uri="{D42A27DB-BD31-4B8C-83A1-F6EECF244321}">
                <p14:modId xmlns:p14="http://schemas.microsoft.com/office/powerpoint/2010/main" val="3908669288"/>
              </p:ext>
            </p:extLst>
          </p:nvPr>
        </p:nvGraphicFramePr>
        <p:xfrm>
          <a:off x="5213350" y="1952625"/>
          <a:ext cx="3805238" cy="3482975"/>
        </p:xfrm>
        <a:graphic>
          <a:graphicData uri="http://schemas.openxmlformats.org/drawingml/2006/chart">
            <c:chart xmlns:c="http://schemas.openxmlformats.org/drawingml/2006/chart" xmlns:r="http://schemas.openxmlformats.org/officeDocument/2006/relationships" r:id="rId34"/>
          </a:graphicData>
        </a:graphic>
      </p:graphicFrame>
      <p:sp>
        <p:nvSpPr>
          <p:cNvPr id="269" name="Text Placeholder 19">
            <a:extLst>
              <a:ext uri="{FF2B5EF4-FFF2-40B4-BE49-F238E27FC236}">
                <a16:creationId xmlns:a16="http://schemas.microsoft.com/office/drawing/2014/main" id="{D9ACF9BC-AF42-E57A-99A5-D41FBC098E28}"/>
              </a:ext>
            </a:extLst>
          </p:cNvPr>
          <p:cNvSpPr>
            <a:spLocks noGrp="1"/>
          </p:cNvSpPr>
          <p:nvPr>
            <p:custDataLst>
              <p:tags r:id="rId17"/>
            </p:custDataLst>
          </p:nvPr>
        </p:nvSpPr>
        <p:spPr bwMode="auto">
          <a:xfrm>
            <a:off x="5321300" y="5397500"/>
            <a:ext cx="6762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6840ADC9-43B2-412B-8CDB-02E12B19C3FB}" type="datetime'E-''''''''''am''mo''''n''''''''''i''''a'''''''''''">
              <a:rPr lang="en-GB" altLang="en-US" sz="1050" smtClean="0">
                <a:ea typeface="+mn-ea"/>
                <a:cs typeface="+mn-cs"/>
              </a:rPr>
              <a:pPr lvl="0" algn="ctr">
                <a:spcBef>
                  <a:spcPct val="0"/>
                </a:spcBef>
                <a:spcAft>
                  <a:spcPct val="0"/>
                </a:spcAft>
              </a:pPr>
              <a:t>E-ammonia</a:t>
            </a:fld>
            <a:endParaRPr lang="en-GB" sz="1050">
              <a:ea typeface="+mn-ea"/>
              <a:cs typeface="+mn-cs"/>
            </a:endParaRPr>
          </a:p>
        </p:txBody>
      </p:sp>
      <p:sp>
        <p:nvSpPr>
          <p:cNvPr id="270" name="Text Placeholder 19">
            <a:extLst>
              <a:ext uri="{FF2B5EF4-FFF2-40B4-BE49-F238E27FC236}">
                <a16:creationId xmlns:a16="http://schemas.microsoft.com/office/drawing/2014/main" id="{3B2E8AE9-ACF0-C98D-994C-A01EF217B183}"/>
              </a:ext>
            </a:extLst>
          </p:cNvPr>
          <p:cNvSpPr>
            <a:spLocks noGrp="1"/>
          </p:cNvSpPr>
          <p:nvPr>
            <p:custDataLst>
              <p:tags r:id="rId18"/>
            </p:custDataLst>
          </p:nvPr>
        </p:nvSpPr>
        <p:spPr bwMode="auto">
          <a:xfrm>
            <a:off x="6048375" y="5397500"/>
            <a:ext cx="6762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8132D330-F796-48EF-AD83-3647C33B7512}" type="datetime'''''''''''E''-''''''ke''r''''''''o''''''''s''''e''n''e'''''">
              <a:rPr lang="en-GB" altLang="en-US" sz="1050" smtClean="0">
                <a:ea typeface="+mn-ea"/>
                <a:cs typeface="+mn-cs"/>
              </a:rPr>
              <a:pPr lvl="0" algn="ctr">
                <a:spcBef>
                  <a:spcPct val="0"/>
                </a:spcBef>
                <a:spcAft>
                  <a:spcPct val="0"/>
                </a:spcAft>
              </a:pPr>
              <a:t>E-kerosene</a:t>
            </a:fld>
            <a:endParaRPr lang="en-GB" sz="1050">
              <a:ea typeface="+mn-ea"/>
              <a:cs typeface="+mn-cs"/>
            </a:endParaRPr>
          </a:p>
        </p:txBody>
      </p:sp>
      <p:sp>
        <p:nvSpPr>
          <p:cNvPr id="271" name="Text Placeholder 19">
            <a:extLst>
              <a:ext uri="{FF2B5EF4-FFF2-40B4-BE49-F238E27FC236}">
                <a16:creationId xmlns:a16="http://schemas.microsoft.com/office/drawing/2014/main" id="{C27EB5B0-63E0-83D5-3040-4EB12ED686BC}"/>
              </a:ext>
            </a:extLst>
          </p:cNvPr>
          <p:cNvSpPr>
            <a:spLocks noGrp="1"/>
          </p:cNvSpPr>
          <p:nvPr>
            <p:custDataLst>
              <p:tags r:id="rId19"/>
            </p:custDataLst>
          </p:nvPr>
        </p:nvSpPr>
        <p:spPr bwMode="auto">
          <a:xfrm>
            <a:off x="6769100" y="5397500"/>
            <a:ext cx="692150"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95938C8B-C85F-4BE0-B208-D43DDE61EA46}" type="datetime'E''''''-m''''e''''''''''''''th''''''''a''''''''n''''ol'">
              <a:rPr lang="en-GB" altLang="en-US" sz="1050" smtClean="0">
                <a:ea typeface="+mn-ea"/>
                <a:cs typeface="+mn-cs"/>
              </a:rPr>
              <a:pPr lvl="0" algn="ctr">
                <a:spcBef>
                  <a:spcPct val="0"/>
                </a:spcBef>
                <a:spcAft>
                  <a:spcPct val="0"/>
                </a:spcAft>
              </a:pPr>
              <a:t>E-methanol</a:t>
            </a:fld>
            <a:endParaRPr lang="en-GB" sz="1050">
              <a:ea typeface="+mn-ea"/>
              <a:cs typeface="+mn-cs"/>
            </a:endParaRPr>
          </a:p>
        </p:txBody>
      </p:sp>
      <p:sp>
        <p:nvSpPr>
          <p:cNvPr id="272" name="Text Placeholder 19">
            <a:extLst>
              <a:ext uri="{FF2B5EF4-FFF2-40B4-BE49-F238E27FC236}">
                <a16:creationId xmlns:a16="http://schemas.microsoft.com/office/drawing/2014/main" id="{D3C0F83F-E0B4-E6AD-AC38-E9A78907F289}"/>
              </a:ext>
            </a:extLst>
          </p:cNvPr>
          <p:cNvSpPr>
            <a:spLocks noGrp="1"/>
          </p:cNvSpPr>
          <p:nvPr>
            <p:custDataLst>
              <p:tags r:id="rId20"/>
            </p:custDataLst>
          </p:nvPr>
        </p:nvSpPr>
        <p:spPr bwMode="auto">
          <a:xfrm>
            <a:off x="7516813" y="5397500"/>
            <a:ext cx="652463"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8EC6B851-9A6B-4029-9583-140427A7494C}" type="datetime'E-''''m''''''e''''t''''h''a''''''''n''e'''''''''">
              <a:rPr lang="en-GB" altLang="en-US" sz="1050" smtClean="0">
                <a:ea typeface="+mn-ea"/>
                <a:cs typeface="+mn-cs"/>
              </a:rPr>
              <a:pPr lvl="0" algn="ctr">
                <a:spcBef>
                  <a:spcPct val="0"/>
                </a:spcBef>
                <a:spcAft>
                  <a:spcPct val="0"/>
                </a:spcAft>
              </a:pPr>
              <a:t>E-methane</a:t>
            </a:fld>
            <a:endParaRPr lang="en-GB" sz="1050">
              <a:ea typeface="+mn-ea"/>
              <a:cs typeface="+mn-cs"/>
            </a:endParaRPr>
          </a:p>
        </p:txBody>
      </p:sp>
      <p:sp>
        <p:nvSpPr>
          <p:cNvPr id="273" name="Text Placeholder 19">
            <a:extLst>
              <a:ext uri="{FF2B5EF4-FFF2-40B4-BE49-F238E27FC236}">
                <a16:creationId xmlns:a16="http://schemas.microsoft.com/office/drawing/2014/main" id="{D7C64579-50A9-E6DA-10B7-72D47FC414A8}"/>
              </a:ext>
            </a:extLst>
          </p:cNvPr>
          <p:cNvSpPr>
            <a:spLocks noGrp="1"/>
          </p:cNvSpPr>
          <p:nvPr>
            <p:custDataLst>
              <p:tags r:id="rId21"/>
            </p:custDataLst>
          </p:nvPr>
        </p:nvSpPr>
        <p:spPr bwMode="auto">
          <a:xfrm>
            <a:off x="8220075" y="5397500"/>
            <a:ext cx="701675" cy="1603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9BBED7B8-BCFA-409A-8294-E24401AC0DC4}" type="datetime'''''''To''t''a''''l ''''''e''-fu''''''''e''''''''''''''''l'''">
              <a:rPr lang="en-GB" altLang="en-US" sz="1050" b="1" smtClean="0">
                <a:ea typeface="+mn-ea"/>
                <a:cs typeface="+mn-cs"/>
              </a:rPr>
              <a:pPr lvl="0" algn="ctr">
                <a:spcBef>
                  <a:spcPct val="0"/>
                </a:spcBef>
                <a:spcAft>
                  <a:spcPct val="0"/>
                </a:spcAft>
              </a:pPr>
              <a:t>Total e-fuel</a:t>
            </a:fld>
            <a:endParaRPr lang="en-GB" sz="1050" b="1">
              <a:ea typeface="+mn-ea"/>
              <a:cs typeface="+mn-cs"/>
            </a:endParaRPr>
          </a:p>
        </p:txBody>
      </p:sp>
      <p:sp>
        <p:nvSpPr>
          <p:cNvPr id="2" name="Rectangle: Rounded Corners 1">
            <a:extLst>
              <a:ext uri="{FF2B5EF4-FFF2-40B4-BE49-F238E27FC236}">
                <a16:creationId xmlns:a16="http://schemas.microsoft.com/office/drawing/2014/main" id="{C16FAB9C-6E58-77EC-C930-49316B2A8D1F}"/>
              </a:ext>
            </a:extLst>
          </p:cNvPr>
          <p:cNvSpPr/>
          <p:nvPr/>
        </p:nvSpPr>
        <p:spPr>
          <a:xfrm>
            <a:off x="8634957" y="187397"/>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
        <p:nvSpPr>
          <p:cNvPr id="10" name="Rectangle: Rounded Corners 9">
            <a:extLst>
              <a:ext uri="{FF2B5EF4-FFF2-40B4-BE49-F238E27FC236}">
                <a16:creationId xmlns:a16="http://schemas.microsoft.com/office/drawing/2014/main" id="{22EC23BD-AFAB-C694-9AD9-EC32DC951844}"/>
              </a:ext>
            </a:extLst>
          </p:cNvPr>
          <p:cNvSpPr/>
          <p:nvPr/>
        </p:nvSpPr>
        <p:spPr>
          <a:xfrm>
            <a:off x="9368188" y="1185775"/>
            <a:ext cx="2823812" cy="5529393"/>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2" name="Text Placeholder 11">
            <a:extLst>
              <a:ext uri="{FF2B5EF4-FFF2-40B4-BE49-F238E27FC236}">
                <a16:creationId xmlns:a16="http://schemas.microsoft.com/office/drawing/2014/main" id="{80525390-D8FD-06E8-1AEF-8AE23284C46E}"/>
              </a:ext>
            </a:extLst>
          </p:cNvPr>
          <p:cNvSpPr>
            <a:spLocks noGrp="1"/>
          </p:cNvSpPr>
          <p:nvPr>
            <p:ph type="body" sz="quarter" idx="28"/>
          </p:nvPr>
        </p:nvSpPr>
        <p:spPr/>
        <p:txBody>
          <a:bodyPr/>
          <a:lstStyle/>
          <a:p>
            <a:endParaRPr lang="en-GB"/>
          </a:p>
        </p:txBody>
      </p:sp>
      <p:sp>
        <p:nvSpPr>
          <p:cNvPr id="13" name="Rectangle: Rounded Corners 12">
            <a:extLst>
              <a:ext uri="{FF2B5EF4-FFF2-40B4-BE49-F238E27FC236}">
                <a16:creationId xmlns:a16="http://schemas.microsoft.com/office/drawing/2014/main" id="{1050D5B8-4CA0-FC5E-DACD-984967438F5B}"/>
              </a:ext>
            </a:extLst>
          </p:cNvPr>
          <p:cNvSpPr/>
          <p:nvPr/>
        </p:nvSpPr>
        <p:spPr>
          <a:xfrm>
            <a:off x="808086" y="5374366"/>
            <a:ext cx="8235355" cy="309456"/>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Tree>
    <p:extLst>
      <p:ext uri="{BB962C8B-B14F-4D97-AF65-F5344CB8AC3E}">
        <p14:creationId xmlns:p14="http://schemas.microsoft.com/office/powerpoint/2010/main" val="2211317824"/>
      </p:ext>
    </p:extLst>
  </p:cSld>
  <p:clrMapOvr>
    <a:masterClrMapping/>
  </p:clrMapOvr>
  <p:extLst>
    <p:ext uri="{6950BFC3-D8DA-4A85-94F7-54DA5524770B}">
      <p188:commentRel xmlns:p188="http://schemas.microsoft.com/office/powerpoint/2018/8/main" r:id="rId24"/>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BBDE9-14EC-254D-9AE4-1757D8AFA6A7}"/>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C8583DAD-5BFD-C37C-6008-752675CB0522}"/>
              </a:ext>
            </a:extLst>
          </p:cNvPr>
          <p:cNvGraphicFramePr>
            <a:graphicFrameLocks noChangeAspect="1"/>
          </p:cNvGraphicFramePr>
          <p:nvPr>
            <p:custDataLst>
              <p:tags r:id="rId1"/>
            </p:custDataLst>
            <p:extLst>
              <p:ext uri="{D42A27DB-BD31-4B8C-83A1-F6EECF244321}">
                <p14:modId xmlns:p14="http://schemas.microsoft.com/office/powerpoint/2010/main" val="13746065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395" imgH="396" progId="TCLayout.ActiveDocument.1">
                  <p:embed/>
                </p:oleObj>
              </mc:Choice>
              <mc:Fallback>
                <p:oleObj name="think-cell Slide" r:id="rId33" imgW="395" imgH="396" progId="TCLayout.ActiveDocument.1">
                  <p:embed/>
                  <p:pic>
                    <p:nvPicPr>
                      <p:cNvPr id="6" name="think-cell data - do not delete" hidden="1">
                        <a:extLst>
                          <a:ext uri="{FF2B5EF4-FFF2-40B4-BE49-F238E27FC236}">
                            <a16:creationId xmlns:a16="http://schemas.microsoft.com/office/drawing/2014/main" id="{C8583DAD-5BFD-C37C-6008-752675CB0522}"/>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7" name="Text Placeholder 6">
            <a:extLst>
              <a:ext uri="{FF2B5EF4-FFF2-40B4-BE49-F238E27FC236}">
                <a16:creationId xmlns:a16="http://schemas.microsoft.com/office/drawing/2014/main" id="{3E337198-CB02-6DFE-DF1B-ED88B315C7E4}"/>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3" name="Title 2">
            <a:extLst>
              <a:ext uri="{FF2B5EF4-FFF2-40B4-BE49-F238E27FC236}">
                <a16:creationId xmlns:a16="http://schemas.microsoft.com/office/drawing/2014/main" id="{28DD3DF6-54F6-8D05-8F14-4810D68E683B}"/>
              </a:ext>
            </a:extLst>
          </p:cNvPr>
          <p:cNvSpPr>
            <a:spLocks noGrp="1"/>
          </p:cNvSpPr>
          <p:nvPr>
            <p:ph type="title"/>
          </p:nvPr>
        </p:nvSpPr>
        <p:spPr>
          <a:xfrm>
            <a:off x="381599" y="411856"/>
            <a:ext cx="8519513" cy="609398"/>
          </a:xfrm>
        </p:spPr>
        <p:txBody>
          <a:bodyPr vert="horz"/>
          <a:lstStyle/>
          <a:p>
            <a:r>
              <a:rPr lang="en-GB" sz="2400" dirty="0">
                <a:solidFill>
                  <a:schemeClr val="tx1"/>
                </a:solidFill>
              </a:rPr>
              <a:t>E-fuel floor </a:t>
            </a:r>
            <a:r>
              <a:rPr lang="en-GB" sz="2400" dirty="0" err="1">
                <a:solidFill>
                  <a:schemeClr val="tx1"/>
                </a:solidFill>
              </a:rPr>
              <a:t>WtP</a:t>
            </a:r>
            <a:r>
              <a:rPr lang="en-GB" sz="2400" dirty="0">
                <a:solidFill>
                  <a:schemeClr val="tx1"/>
                </a:solidFill>
              </a:rPr>
              <a:t> accounts for current grey fuel prices, avoided penalties related to carbon costs and quota non-compliance</a:t>
            </a:r>
            <a:endParaRPr lang="en-GB" dirty="0">
              <a:highlight>
                <a:srgbClr val="FFFF00"/>
              </a:highlight>
            </a:endParaRPr>
          </a:p>
        </p:txBody>
      </p:sp>
      <p:sp>
        <p:nvSpPr>
          <p:cNvPr id="8" name="Text Placeholder 7">
            <a:extLst>
              <a:ext uri="{FF2B5EF4-FFF2-40B4-BE49-F238E27FC236}">
                <a16:creationId xmlns:a16="http://schemas.microsoft.com/office/drawing/2014/main" id="{EE9FBEE7-75A5-1873-CB3F-C1E28B1C0C3E}"/>
              </a:ext>
            </a:extLst>
          </p:cNvPr>
          <p:cNvSpPr>
            <a:spLocks noGrp="1"/>
          </p:cNvSpPr>
          <p:nvPr>
            <p:ph type="body" sz="quarter" idx="31"/>
          </p:nvPr>
        </p:nvSpPr>
        <p:spPr>
          <a:xfrm>
            <a:off x="381599" y="79401"/>
            <a:ext cx="3037691" cy="184666"/>
          </a:xfrm>
        </p:spPr>
        <p:txBody>
          <a:bodyPr/>
          <a:lstStyle/>
          <a:p>
            <a:r>
              <a:rPr lang="en-GB"/>
              <a:t>V. Willingness to pay for e-fuels - 1. Overview</a:t>
            </a:r>
          </a:p>
        </p:txBody>
      </p:sp>
      <p:sp>
        <p:nvSpPr>
          <p:cNvPr id="16" name="TextBox 15">
            <a:extLst>
              <a:ext uri="{FF2B5EF4-FFF2-40B4-BE49-F238E27FC236}">
                <a16:creationId xmlns:a16="http://schemas.microsoft.com/office/drawing/2014/main" id="{B46D206C-E964-BCF0-D45D-3ECECFADB772}"/>
              </a:ext>
            </a:extLst>
          </p:cNvPr>
          <p:cNvSpPr txBox="1"/>
          <p:nvPr/>
        </p:nvSpPr>
        <p:spPr>
          <a:xfrm>
            <a:off x="381000" y="1263129"/>
            <a:ext cx="6705599" cy="369332"/>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200" b="1"/>
              <a:t>Illustrative levelised floor WtP</a:t>
            </a:r>
            <a:r>
              <a:rPr lang="en-GB" sz="1200" b="1" baseline="30000"/>
              <a:t>1</a:t>
            </a:r>
            <a:r>
              <a:rPr lang="en-GB" sz="1200" b="1"/>
              <a:t> for RFNBO e-fuels, EU (COD 2030)</a:t>
            </a:r>
            <a:br>
              <a:rPr lang="en-GB" sz="1200"/>
            </a:br>
            <a:r>
              <a:rPr lang="en-GB" sz="1200">
                <a:solidFill>
                  <a:schemeClr val="accent5"/>
                </a:solidFill>
              </a:rPr>
              <a:t>€/kg (real 2023)</a:t>
            </a:r>
          </a:p>
        </p:txBody>
      </p:sp>
      <p:graphicFrame>
        <p:nvGraphicFramePr>
          <p:cNvPr id="25" name="Table 24">
            <a:extLst>
              <a:ext uri="{FF2B5EF4-FFF2-40B4-BE49-F238E27FC236}">
                <a16:creationId xmlns:a16="http://schemas.microsoft.com/office/drawing/2014/main" id="{7E04AEE7-BE14-DAD1-9095-330D0BD0A313}"/>
              </a:ext>
            </a:extLst>
          </p:cNvPr>
          <p:cNvGraphicFramePr>
            <a:graphicFrameLocks noGrp="1"/>
          </p:cNvGraphicFramePr>
          <p:nvPr>
            <p:extLst>
              <p:ext uri="{D42A27DB-BD31-4B8C-83A1-F6EECF244321}">
                <p14:modId xmlns:p14="http://schemas.microsoft.com/office/powerpoint/2010/main" val="4142276151"/>
              </p:ext>
            </p:extLst>
          </p:nvPr>
        </p:nvGraphicFramePr>
        <p:xfrm>
          <a:off x="392614" y="4098513"/>
          <a:ext cx="11419309" cy="1749749"/>
        </p:xfrm>
        <a:graphic>
          <a:graphicData uri="http://schemas.openxmlformats.org/drawingml/2006/table">
            <a:tbl>
              <a:tblPr firstRow="1" bandRow="1">
                <a:tableStyleId>{5C22544A-7EE6-4342-B048-85BDC9FD1C3A}</a:tableStyleId>
              </a:tblPr>
              <a:tblGrid>
                <a:gridCol w="1559945">
                  <a:extLst>
                    <a:ext uri="{9D8B030D-6E8A-4147-A177-3AD203B41FA5}">
                      <a16:colId xmlns:a16="http://schemas.microsoft.com/office/drawing/2014/main" val="3026407154"/>
                    </a:ext>
                  </a:extLst>
                </a:gridCol>
                <a:gridCol w="1659947">
                  <a:extLst>
                    <a:ext uri="{9D8B030D-6E8A-4147-A177-3AD203B41FA5}">
                      <a16:colId xmlns:a16="http://schemas.microsoft.com/office/drawing/2014/main" val="1268045670"/>
                    </a:ext>
                  </a:extLst>
                </a:gridCol>
                <a:gridCol w="1714431">
                  <a:extLst>
                    <a:ext uri="{9D8B030D-6E8A-4147-A177-3AD203B41FA5}">
                      <a16:colId xmlns:a16="http://schemas.microsoft.com/office/drawing/2014/main" val="1431534470"/>
                    </a:ext>
                  </a:extLst>
                </a:gridCol>
                <a:gridCol w="1699328">
                  <a:extLst>
                    <a:ext uri="{9D8B030D-6E8A-4147-A177-3AD203B41FA5}">
                      <a16:colId xmlns:a16="http://schemas.microsoft.com/office/drawing/2014/main" val="1645273518"/>
                    </a:ext>
                  </a:extLst>
                </a:gridCol>
                <a:gridCol w="1529394">
                  <a:extLst>
                    <a:ext uri="{9D8B030D-6E8A-4147-A177-3AD203B41FA5}">
                      <a16:colId xmlns:a16="http://schemas.microsoft.com/office/drawing/2014/main" val="2694283815"/>
                    </a:ext>
                  </a:extLst>
                </a:gridCol>
                <a:gridCol w="1610315">
                  <a:extLst>
                    <a:ext uri="{9D8B030D-6E8A-4147-A177-3AD203B41FA5}">
                      <a16:colId xmlns:a16="http://schemas.microsoft.com/office/drawing/2014/main" val="294127055"/>
                    </a:ext>
                  </a:extLst>
                </a:gridCol>
                <a:gridCol w="1645949">
                  <a:extLst>
                    <a:ext uri="{9D8B030D-6E8A-4147-A177-3AD203B41FA5}">
                      <a16:colId xmlns:a16="http://schemas.microsoft.com/office/drawing/2014/main" val="1715472761"/>
                    </a:ext>
                  </a:extLst>
                </a:gridCol>
              </a:tblGrid>
              <a:tr h="1749749">
                <a:tc>
                  <a:txBody>
                    <a:bodyPr/>
                    <a:lstStyle/>
                    <a:p>
                      <a:pPr marL="0" marR="0" lvl="0" indent="0" algn="ctr" defTabSz="685783" rtl="0" eaLnBrk="1" fontAlgn="t"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j-lt"/>
                          <a:ea typeface="+mn-ea"/>
                          <a:cs typeface="+mn-cs"/>
                        </a:rPr>
                        <a:t>.</a:t>
                      </a:r>
                      <a:endParaRPr lang="en-GB" sz="1200" b="0" dirty="0">
                        <a:solidFill>
                          <a:schemeClr val="tx1"/>
                        </a:solidFill>
                        <a:latin typeface="+mj-lt"/>
                      </a:endParaRPr>
                    </a:p>
                    <a:p>
                      <a:pPr algn="ctr" rtl="0" fontAlgn="t"/>
                      <a:endParaRPr lang="en-GB" sz="1200" b="0" i="0" u="none" strike="noStrike" dirty="0">
                        <a:solidFill>
                          <a:schemeClr val="tx1"/>
                        </a:solidFill>
                        <a:effectLst/>
                        <a:latin typeface="+mj-lt"/>
                      </a:endParaRPr>
                    </a:p>
                  </a:txBody>
                  <a:tcPr marL="6350" marR="6350" marT="6350" marB="0">
                    <a:lnR w="12700" cap="flat" cmpd="sng" algn="ctr">
                      <a:solidFill>
                        <a:schemeClr val="tx1"/>
                      </a:solidFill>
                      <a:prstDash val="solid"/>
                      <a:round/>
                      <a:headEnd type="none" w="med" len="med"/>
                      <a:tailEnd type="none" w="med" len="med"/>
                    </a:lnR>
                    <a:noFill/>
                  </a:tcPr>
                </a:tc>
                <a:tc>
                  <a:txBody>
                    <a:bodyPr/>
                    <a:lstStyle/>
                    <a:p>
                      <a:pPr algn="ctr" rtl="0"/>
                      <a:endParaRPr lang="en-GB"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latin typeface="+mj-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rtl="0"/>
                      <a:endParaRPr lang="en-GB"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GB"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rtl="0"/>
                      <a:endParaRPr lang="en-GB"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527104213"/>
                  </a:ext>
                </a:extLst>
              </a:tr>
            </a:tbl>
          </a:graphicData>
        </a:graphic>
      </p:graphicFrame>
      <p:cxnSp>
        <p:nvCxnSpPr>
          <p:cNvPr id="2" name="Straight Connector 1">
            <a:extLst>
              <a:ext uri="{FF2B5EF4-FFF2-40B4-BE49-F238E27FC236}">
                <a16:creationId xmlns:a16="http://schemas.microsoft.com/office/drawing/2014/main" id="{C947883F-2767-5048-44CA-485887D80069}"/>
              </a:ext>
            </a:extLst>
          </p:cNvPr>
          <p:cNvCxnSpPr/>
          <p:nvPr>
            <p:custDataLst>
              <p:tags r:id="rId2"/>
            </p:custDataLst>
          </p:nvPr>
        </p:nvCxnSpPr>
        <p:spPr bwMode="auto">
          <a:xfrm>
            <a:off x="1650999" y="2514600"/>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7E2202B-AF44-A08A-8F06-130C42DA4678}"/>
              </a:ext>
            </a:extLst>
          </p:cNvPr>
          <p:cNvCxnSpPr/>
          <p:nvPr>
            <p:custDataLst>
              <p:tags r:id="rId3"/>
            </p:custDataLst>
          </p:nvPr>
        </p:nvCxnSpPr>
        <p:spPr bwMode="auto">
          <a:xfrm>
            <a:off x="3281362" y="2308225"/>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183D53E-7DC3-AF7D-D0AE-7E4581A7AF55}"/>
              </a:ext>
            </a:extLst>
          </p:cNvPr>
          <p:cNvCxnSpPr/>
          <p:nvPr>
            <p:custDataLst>
              <p:tags r:id="rId4"/>
            </p:custDataLst>
          </p:nvPr>
        </p:nvCxnSpPr>
        <p:spPr bwMode="auto">
          <a:xfrm>
            <a:off x="4913312" y="1895475"/>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2727C810-7951-00D7-DCED-165BDE3640E3}"/>
              </a:ext>
            </a:extLst>
          </p:cNvPr>
          <p:cNvCxnSpPr/>
          <p:nvPr>
            <p:custDataLst>
              <p:tags r:id="rId5"/>
            </p:custDataLst>
          </p:nvPr>
        </p:nvCxnSpPr>
        <p:spPr bwMode="auto">
          <a:xfrm>
            <a:off x="6545262" y="1808163"/>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09517A5-3F0C-6653-F642-B944C9CB9C7C}"/>
              </a:ext>
            </a:extLst>
          </p:cNvPr>
          <p:cNvCxnSpPr/>
          <p:nvPr>
            <p:custDataLst>
              <p:tags r:id="rId6"/>
            </p:custDataLst>
          </p:nvPr>
        </p:nvCxnSpPr>
        <p:spPr bwMode="auto">
          <a:xfrm>
            <a:off x="8177212" y="1808163"/>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9D61020-F476-F952-E528-7BE4D068736D}"/>
              </a:ext>
            </a:extLst>
          </p:cNvPr>
          <p:cNvCxnSpPr/>
          <p:nvPr>
            <p:custDataLst>
              <p:tags r:id="rId7"/>
            </p:custDataLst>
          </p:nvPr>
        </p:nvCxnSpPr>
        <p:spPr bwMode="auto">
          <a:xfrm>
            <a:off x="9807574" y="1631950"/>
            <a:ext cx="72390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9" name="Chart 8">
            <a:extLst>
              <a:ext uri="{FF2B5EF4-FFF2-40B4-BE49-F238E27FC236}">
                <a16:creationId xmlns:a16="http://schemas.microsoft.com/office/drawing/2014/main" id="{EAAEB787-1970-6269-411E-05D93337630A}"/>
              </a:ext>
            </a:extLst>
          </p:cNvPr>
          <p:cNvGraphicFramePr/>
          <p:nvPr>
            <p:custDataLst>
              <p:tags r:id="rId8"/>
            </p:custDataLst>
          </p:nvPr>
        </p:nvGraphicFramePr>
        <p:xfrm>
          <a:off x="298450" y="1549400"/>
          <a:ext cx="11585575" cy="1520825"/>
        </p:xfrm>
        <a:graphic>
          <a:graphicData uri="http://schemas.openxmlformats.org/drawingml/2006/chart">
            <c:chart xmlns:c="http://schemas.openxmlformats.org/drawingml/2006/chart" xmlns:r="http://schemas.openxmlformats.org/officeDocument/2006/relationships" r:id="rId35"/>
          </a:graphicData>
        </a:graphic>
      </p:graphicFrame>
      <p:sp>
        <p:nvSpPr>
          <p:cNvPr id="43" name="Text Placeholder 19">
            <a:extLst>
              <a:ext uri="{FF2B5EF4-FFF2-40B4-BE49-F238E27FC236}">
                <a16:creationId xmlns:a16="http://schemas.microsoft.com/office/drawing/2014/main" id="{F2ABDFFC-C531-3AB1-5D68-9B784DEBB05D}"/>
              </a:ext>
            </a:extLst>
          </p:cNvPr>
          <p:cNvSpPr>
            <a:spLocks noGrp="1"/>
          </p:cNvSpPr>
          <p:nvPr>
            <p:custDataLst>
              <p:tags r:id="rId9"/>
            </p:custDataLst>
          </p:nvPr>
        </p:nvSpPr>
        <p:spPr bwMode="auto">
          <a:xfrm>
            <a:off x="630238" y="3038475"/>
            <a:ext cx="11350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E4C5AC21-635B-400F-9520-B5F147CEB130}" type="datetime'''Pri''c''e'''''' of ''''gr''ey'' ''''''''f''''''u''''''el'''">
              <a:rPr lang="en-GB" altLang="en-US" smtClean="0">
                <a:effectLst/>
              </a:rPr>
              <a:pPr lvl="0" algn="ctr">
                <a:spcBef>
                  <a:spcPct val="0"/>
                </a:spcBef>
                <a:spcAft>
                  <a:spcPct val="0"/>
                </a:spcAft>
              </a:pPr>
              <a:t>Price of grey fuel</a:t>
            </a:fld>
            <a:endParaRPr lang="en-GB"/>
          </a:p>
        </p:txBody>
      </p:sp>
      <p:sp>
        <p:nvSpPr>
          <p:cNvPr id="46" name="Text Placeholder 19">
            <a:extLst>
              <a:ext uri="{FF2B5EF4-FFF2-40B4-BE49-F238E27FC236}">
                <a16:creationId xmlns:a16="http://schemas.microsoft.com/office/drawing/2014/main" id="{C82ACF12-FD78-9C92-F1B7-4AE774C30DC0}"/>
              </a:ext>
            </a:extLst>
          </p:cNvPr>
          <p:cNvSpPr>
            <a:spLocks noGrp="1"/>
          </p:cNvSpPr>
          <p:nvPr>
            <p:custDataLst>
              <p:tags r:id="rId10"/>
            </p:custDataLst>
          </p:nvPr>
        </p:nvSpPr>
        <p:spPr bwMode="auto">
          <a:xfrm>
            <a:off x="2384426" y="3038475"/>
            <a:ext cx="8874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0A126271-8ED2-4F0C-9E02-29CA49BD2225}" type="datetime'''''''''C''a''''''''''rb''''on'' ''''co''''''''st''s'''">
              <a:rPr lang="en-GB" altLang="en-US" smtClean="0"/>
              <a:pPr lvl="0" algn="ctr">
                <a:spcBef>
                  <a:spcPct val="0"/>
                </a:spcBef>
                <a:spcAft>
                  <a:spcPct val="0"/>
                </a:spcAft>
              </a:pPr>
              <a:t>Carbon costs</a:t>
            </a:fld>
            <a:endParaRPr lang="en-GB"/>
          </a:p>
        </p:txBody>
      </p:sp>
      <p:sp>
        <p:nvSpPr>
          <p:cNvPr id="42" name="Text Placeholder 19">
            <a:extLst>
              <a:ext uri="{FF2B5EF4-FFF2-40B4-BE49-F238E27FC236}">
                <a16:creationId xmlns:a16="http://schemas.microsoft.com/office/drawing/2014/main" id="{01A3825B-39D2-BADF-6266-10AA7CD7F8DD}"/>
              </a:ext>
            </a:extLst>
          </p:cNvPr>
          <p:cNvSpPr>
            <a:spLocks noGrp="1"/>
          </p:cNvSpPr>
          <p:nvPr>
            <p:custDataLst>
              <p:tags r:id="rId11"/>
            </p:custDataLst>
          </p:nvPr>
        </p:nvSpPr>
        <p:spPr bwMode="auto">
          <a:xfrm>
            <a:off x="3856038" y="3038475"/>
            <a:ext cx="1206500"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4A160BD1-628D-467E-AC10-F8E9B2BC1072}" type="datetime'''Avo''id''''ed penalties - n''on''-co''m''''p''''l''iance'">
              <a:rPr lang="en-GB" altLang="en-US" smtClean="0"/>
              <a:pPr lvl="0" algn="ctr">
                <a:spcBef>
                  <a:spcPct val="0"/>
                </a:spcBef>
                <a:spcAft>
                  <a:spcPct val="0"/>
                </a:spcAft>
              </a:pPr>
              <a:t>Avoided penalties - non-compliance</a:t>
            </a:fld>
            <a:endParaRPr lang="en-GB"/>
          </a:p>
        </p:txBody>
      </p:sp>
      <p:sp>
        <p:nvSpPr>
          <p:cNvPr id="27" name="Text Placeholder 19">
            <a:extLst>
              <a:ext uri="{FF2B5EF4-FFF2-40B4-BE49-F238E27FC236}">
                <a16:creationId xmlns:a16="http://schemas.microsoft.com/office/drawing/2014/main" id="{19A2FB6C-9436-B870-8E80-3753CDCE498E}"/>
              </a:ext>
            </a:extLst>
          </p:cNvPr>
          <p:cNvSpPr>
            <a:spLocks noGrp="1"/>
          </p:cNvSpPr>
          <p:nvPr>
            <p:custDataLst>
              <p:tags r:id="rId12"/>
            </p:custDataLst>
          </p:nvPr>
        </p:nvSpPr>
        <p:spPr bwMode="auto">
          <a:xfrm>
            <a:off x="5770563" y="3038475"/>
            <a:ext cx="6413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61D2A64D-3567-483E-96D0-0885F3359E8A}" type="datetime'''''S''''''''''''''''u''''''''''''''''''b''si''die''''''s'''''">
              <a:rPr lang="en-GB" altLang="en-US" smtClean="0"/>
              <a:pPr lvl="0" algn="ctr">
                <a:spcBef>
                  <a:spcPct val="0"/>
                </a:spcBef>
                <a:spcAft>
                  <a:spcPct val="0"/>
                </a:spcAft>
              </a:pPr>
              <a:t>Subsidies</a:t>
            </a:fld>
            <a:endParaRPr lang="en-GB"/>
          </a:p>
        </p:txBody>
      </p:sp>
      <p:sp>
        <p:nvSpPr>
          <p:cNvPr id="48" name="Text Placeholder 19">
            <a:extLst>
              <a:ext uri="{FF2B5EF4-FFF2-40B4-BE49-F238E27FC236}">
                <a16:creationId xmlns:a16="http://schemas.microsoft.com/office/drawing/2014/main" id="{DCFBAA28-E7D9-DC5D-5B49-E0E9F66A4156}"/>
              </a:ext>
            </a:extLst>
          </p:cNvPr>
          <p:cNvSpPr>
            <a:spLocks noGrp="1"/>
          </p:cNvSpPr>
          <p:nvPr>
            <p:custDataLst>
              <p:tags r:id="rId13"/>
            </p:custDataLst>
          </p:nvPr>
        </p:nvSpPr>
        <p:spPr bwMode="auto">
          <a:xfrm>
            <a:off x="7370763" y="3038475"/>
            <a:ext cx="7048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334409B6-06E3-4958-86D4-272693C366B1}" type="datetime'''''''''F''l''o''o''''''''''''''''''r ''''W''tP'''''''''''''">
              <a:rPr lang="en-GB" altLang="en-US" smtClean="0"/>
              <a:pPr lvl="0" algn="ctr">
                <a:spcBef>
                  <a:spcPct val="0"/>
                </a:spcBef>
                <a:spcAft>
                  <a:spcPct val="0"/>
                </a:spcAft>
              </a:pPr>
              <a:t>Floor WtP</a:t>
            </a:fld>
            <a:endParaRPr lang="en-GB"/>
          </a:p>
        </p:txBody>
      </p:sp>
      <p:sp>
        <p:nvSpPr>
          <p:cNvPr id="49" name="Text Placeholder 19">
            <a:extLst>
              <a:ext uri="{FF2B5EF4-FFF2-40B4-BE49-F238E27FC236}">
                <a16:creationId xmlns:a16="http://schemas.microsoft.com/office/drawing/2014/main" id="{18994A99-A955-019D-646D-9C599E49136A}"/>
              </a:ext>
            </a:extLst>
          </p:cNvPr>
          <p:cNvSpPr>
            <a:spLocks noGrp="1"/>
          </p:cNvSpPr>
          <p:nvPr>
            <p:custDataLst>
              <p:tags r:id="rId14"/>
            </p:custDataLst>
          </p:nvPr>
        </p:nvSpPr>
        <p:spPr bwMode="auto">
          <a:xfrm>
            <a:off x="8840788" y="3038475"/>
            <a:ext cx="1025525"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88179A9A-204F-45AA-93B7-D44041DB584E}" type="datetime'''Req''uire''d g''r''''e''''''e''''''''n ''p''''''''remium'''">
              <a:rPr lang="en-GB" altLang="en-US" smtClean="0"/>
              <a:pPr lvl="0" algn="ctr">
                <a:spcBef>
                  <a:spcPct val="0"/>
                </a:spcBef>
                <a:spcAft>
                  <a:spcPct val="0"/>
                </a:spcAft>
              </a:pPr>
              <a:t>Required green premium</a:t>
            </a:fld>
            <a:endParaRPr lang="en-GB"/>
          </a:p>
        </p:txBody>
      </p:sp>
      <p:sp>
        <p:nvSpPr>
          <p:cNvPr id="50" name="Text Placeholder 19">
            <a:extLst>
              <a:ext uri="{FF2B5EF4-FFF2-40B4-BE49-F238E27FC236}">
                <a16:creationId xmlns:a16="http://schemas.microsoft.com/office/drawing/2014/main" id="{53C15B41-C96E-DA82-6E62-21B21A757F5C}"/>
              </a:ext>
            </a:extLst>
          </p:cNvPr>
          <p:cNvSpPr>
            <a:spLocks noGrp="1"/>
          </p:cNvSpPr>
          <p:nvPr>
            <p:custDataLst>
              <p:tags r:id="rId15"/>
            </p:custDataLst>
          </p:nvPr>
        </p:nvSpPr>
        <p:spPr bwMode="auto">
          <a:xfrm>
            <a:off x="10634663" y="3038475"/>
            <a:ext cx="7032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fld id="{A6E5CFE9-E3D7-4279-9C6F-F3463EE5A2C6}" type="datetime'''''''L''''C''''''O''''e''''-''''''f''ue''l'''''''">
              <a:rPr lang="en-GB" altLang="en-US" smtClean="0"/>
              <a:pPr lvl="0" algn="ctr">
                <a:spcBef>
                  <a:spcPct val="0"/>
                </a:spcBef>
                <a:spcAft>
                  <a:spcPct val="0"/>
                </a:spcAft>
              </a:pPr>
              <a:t>LCOe-fuel</a:t>
            </a:fld>
            <a:endParaRPr lang="en-GB"/>
          </a:p>
        </p:txBody>
      </p:sp>
      <p:sp>
        <p:nvSpPr>
          <p:cNvPr id="56" name="Text Placeholder 10">
            <a:extLst>
              <a:ext uri="{FF2B5EF4-FFF2-40B4-BE49-F238E27FC236}">
                <a16:creationId xmlns:a16="http://schemas.microsoft.com/office/drawing/2014/main" id="{03C85466-C9A7-9C92-8726-317A2788EC00}"/>
              </a:ext>
            </a:extLst>
          </p:cNvPr>
          <p:cNvSpPr>
            <a:spLocks noGrp="1"/>
          </p:cNvSpPr>
          <p:nvPr>
            <p:ph type="body" sz="quarter" idx="32"/>
          </p:nvPr>
        </p:nvSpPr>
        <p:spPr>
          <a:xfrm>
            <a:off x="381599" y="6474842"/>
            <a:ext cx="11419307" cy="110800"/>
          </a:xfrm>
        </p:spPr>
        <p:txBody>
          <a:bodyPr/>
          <a:lstStyle/>
          <a:p>
            <a:r>
              <a:rPr lang="en-GB"/>
              <a:t>1) WtP: Willingness to pay. </a:t>
            </a:r>
          </a:p>
        </p:txBody>
      </p:sp>
      <p:sp>
        <p:nvSpPr>
          <p:cNvPr id="81" name="Rectangle 80">
            <a:extLst>
              <a:ext uri="{FF2B5EF4-FFF2-40B4-BE49-F238E27FC236}">
                <a16:creationId xmlns:a16="http://schemas.microsoft.com/office/drawing/2014/main" id="{673F040F-8A5C-4FC3-F1F9-97E0899303B3}"/>
              </a:ext>
            </a:extLst>
          </p:cNvPr>
          <p:cNvSpPr/>
          <p:nvPr>
            <p:custDataLst>
              <p:tags r:id="rId16"/>
            </p:custDataLst>
          </p:nvPr>
        </p:nvSpPr>
        <p:spPr bwMode="auto">
          <a:xfrm>
            <a:off x="441325" y="6246813"/>
            <a:ext cx="179388" cy="133350"/>
          </a:xfrm>
          <a:prstGeom prst="rect">
            <a:avLst/>
          </a:prstGeom>
          <a:solidFill>
            <a:schemeClr val="tx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2" name="Rectangle 81">
            <a:extLst>
              <a:ext uri="{FF2B5EF4-FFF2-40B4-BE49-F238E27FC236}">
                <a16:creationId xmlns:a16="http://schemas.microsoft.com/office/drawing/2014/main" id="{410A1BEE-F74D-C92F-8D0B-9A62E163C0D3}"/>
              </a:ext>
            </a:extLst>
          </p:cNvPr>
          <p:cNvSpPr/>
          <p:nvPr>
            <p:custDataLst>
              <p:tags r:id="rId17"/>
            </p:custDataLst>
          </p:nvPr>
        </p:nvSpPr>
        <p:spPr bwMode="auto">
          <a:xfrm>
            <a:off x="1701800" y="6246813"/>
            <a:ext cx="179388" cy="133350"/>
          </a:xfrm>
          <a:prstGeom prst="rect">
            <a:avLst/>
          </a:prstGeom>
          <a:solidFill>
            <a:schemeClr val="accent6"/>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3" name="Rectangle 82">
            <a:extLst>
              <a:ext uri="{FF2B5EF4-FFF2-40B4-BE49-F238E27FC236}">
                <a16:creationId xmlns:a16="http://schemas.microsoft.com/office/drawing/2014/main" id="{DED653AB-A6F6-0DF9-A7C5-4C6A37CA6778}"/>
              </a:ext>
            </a:extLst>
          </p:cNvPr>
          <p:cNvSpPr/>
          <p:nvPr>
            <p:custDataLst>
              <p:tags r:id="rId18"/>
            </p:custDataLst>
          </p:nvPr>
        </p:nvSpPr>
        <p:spPr bwMode="auto">
          <a:xfrm>
            <a:off x="2759075" y="6246813"/>
            <a:ext cx="179388" cy="133350"/>
          </a:xfrm>
          <a:prstGeom prst="rect">
            <a:avLst/>
          </a:prstGeom>
          <a:solidFill>
            <a:schemeClr val="accent5"/>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4" name="Rectangle 83">
            <a:extLst>
              <a:ext uri="{FF2B5EF4-FFF2-40B4-BE49-F238E27FC236}">
                <a16:creationId xmlns:a16="http://schemas.microsoft.com/office/drawing/2014/main" id="{92626573-8AFC-C849-CA88-69D89578B15F}"/>
              </a:ext>
            </a:extLst>
          </p:cNvPr>
          <p:cNvSpPr/>
          <p:nvPr>
            <p:custDataLst>
              <p:tags r:id="rId19"/>
            </p:custDataLst>
          </p:nvPr>
        </p:nvSpPr>
        <p:spPr bwMode="auto">
          <a:xfrm>
            <a:off x="5054600" y="6246813"/>
            <a:ext cx="179388" cy="133350"/>
          </a:xfrm>
          <a:prstGeom prst="rect">
            <a:avLst/>
          </a:prstGeom>
          <a:solidFill>
            <a:schemeClr val="accent2"/>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5" name="Rectangle 84">
            <a:extLst>
              <a:ext uri="{FF2B5EF4-FFF2-40B4-BE49-F238E27FC236}">
                <a16:creationId xmlns:a16="http://schemas.microsoft.com/office/drawing/2014/main" id="{574606C3-F2F1-0C8D-4B31-4EA6247A4183}"/>
              </a:ext>
            </a:extLst>
          </p:cNvPr>
          <p:cNvSpPr/>
          <p:nvPr>
            <p:custDataLst>
              <p:tags r:id="rId20"/>
            </p:custDataLst>
          </p:nvPr>
        </p:nvSpPr>
        <p:spPr bwMode="auto">
          <a:xfrm>
            <a:off x="5907088" y="6246813"/>
            <a:ext cx="179388" cy="133350"/>
          </a:xfrm>
          <a:prstGeom prst="rect">
            <a:avLst/>
          </a:prstGeom>
          <a:noFill/>
          <a:ln w="28575" cap="flat" cmpd="sng" algn="ctr">
            <a:solidFill>
              <a:schemeClr val="tx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6" name="Rectangle 85">
            <a:extLst>
              <a:ext uri="{FF2B5EF4-FFF2-40B4-BE49-F238E27FC236}">
                <a16:creationId xmlns:a16="http://schemas.microsoft.com/office/drawing/2014/main" id="{27EDDDF4-F31D-6E51-6C55-3CDC7B5B089B}"/>
              </a:ext>
            </a:extLst>
          </p:cNvPr>
          <p:cNvSpPr/>
          <p:nvPr>
            <p:custDataLst>
              <p:tags r:id="rId21"/>
            </p:custDataLst>
          </p:nvPr>
        </p:nvSpPr>
        <p:spPr bwMode="auto">
          <a:xfrm>
            <a:off x="6811963" y="6246813"/>
            <a:ext cx="179388" cy="133350"/>
          </a:xfrm>
          <a:prstGeom prst="rect">
            <a:avLst/>
          </a:prstGeom>
          <a:solidFill>
            <a:srgbClr val="CFDE63"/>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87" name="Rectangle 86">
            <a:extLst>
              <a:ext uri="{FF2B5EF4-FFF2-40B4-BE49-F238E27FC236}">
                <a16:creationId xmlns:a16="http://schemas.microsoft.com/office/drawing/2014/main" id="{FF29A94E-20F5-1034-FB14-64151E73AC5B}"/>
              </a:ext>
            </a:extLst>
          </p:cNvPr>
          <p:cNvSpPr/>
          <p:nvPr>
            <p:custDataLst>
              <p:tags r:id="rId22"/>
            </p:custDataLst>
          </p:nvPr>
        </p:nvSpPr>
        <p:spPr bwMode="auto">
          <a:xfrm>
            <a:off x="8520113" y="6246813"/>
            <a:ext cx="179388" cy="133350"/>
          </a:xfrm>
          <a:prstGeom prst="rect">
            <a:avLst/>
          </a:prstGeom>
          <a:solidFill>
            <a:srgbClr val="F59E00"/>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sp>
        <p:nvSpPr>
          <p:cNvPr id="72" name="Text Placeholder 19">
            <a:extLst>
              <a:ext uri="{FF2B5EF4-FFF2-40B4-BE49-F238E27FC236}">
                <a16:creationId xmlns:a16="http://schemas.microsoft.com/office/drawing/2014/main" id="{07109EB7-625B-0124-8D70-A773551EA817}"/>
              </a:ext>
            </a:extLst>
          </p:cNvPr>
          <p:cNvSpPr>
            <a:spLocks noGrp="1"/>
          </p:cNvSpPr>
          <p:nvPr>
            <p:custDataLst>
              <p:tags r:id="rId23"/>
            </p:custDataLst>
          </p:nvPr>
        </p:nvSpPr>
        <p:spPr bwMode="auto">
          <a:xfrm>
            <a:off x="671513" y="6242050"/>
            <a:ext cx="9286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06F00158-FD2B-4A90-8292-88BD4ED083FE}" type="datetime'Pr''''ice o''''''''''f ''gr''''''e''''y ''f''''''uel'">
              <a:rPr lang="en-GB" altLang="en-US" sz="1000" smtClean="0">
                <a:effectLst/>
              </a:rPr>
              <a:pPr lvl="0">
                <a:spcBef>
                  <a:spcPct val="0"/>
                </a:spcBef>
                <a:spcAft>
                  <a:spcPct val="0"/>
                </a:spcAft>
              </a:pPr>
              <a:t>Price of grey fuel</a:t>
            </a:fld>
            <a:endParaRPr lang="en-GB" sz="1000"/>
          </a:p>
        </p:txBody>
      </p:sp>
      <p:sp>
        <p:nvSpPr>
          <p:cNvPr id="79" name="Text Placeholder 19">
            <a:extLst>
              <a:ext uri="{FF2B5EF4-FFF2-40B4-BE49-F238E27FC236}">
                <a16:creationId xmlns:a16="http://schemas.microsoft.com/office/drawing/2014/main" id="{C4D929A4-76BC-F4FB-562D-59B93FDD614A}"/>
              </a:ext>
            </a:extLst>
          </p:cNvPr>
          <p:cNvSpPr>
            <a:spLocks noGrp="1"/>
          </p:cNvSpPr>
          <p:nvPr>
            <p:custDataLst>
              <p:tags r:id="rId24"/>
            </p:custDataLst>
          </p:nvPr>
        </p:nvSpPr>
        <p:spPr bwMode="auto">
          <a:xfrm>
            <a:off x="1931988" y="6242050"/>
            <a:ext cx="7254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FFBE0CCE-9417-48DC-A83B-0BB668DB32B1}" type="datetime'''''C''''''''''a''''rb''o''''n'' ''''''cos''''''''''ts'''">
              <a:rPr lang="en-GB" altLang="en-US" sz="1000" smtClean="0"/>
              <a:pPr lvl="0">
                <a:spcBef>
                  <a:spcPct val="0"/>
                </a:spcBef>
                <a:spcAft>
                  <a:spcPct val="0"/>
                </a:spcAft>
              </a:pPr>
              <a:t>Carbon costs</a:t>
            </a:fld>
            <a:endParaRPr lang="en-GB" sz="1000"/>
          </a:p>
        </p:txBody>
      </p:sp>
      <p:sp>
        <p:nvSpPr>
          <p:cNvPr id="74" name="Text Placeholder 19">
            <a:extLst>
              <a:ext uri="{FF2B5EF4-FFF2-40B4-BE49-F238E27FC236}">
                <a16:creationId xmlns:a16="http://schemas.microsoft.com/office/drawing/2014/main" id="{711C8D33-14B2-C67E-E956-22356208C0B4}"/>
              </a:ext>
            </a:extLst>
          </p:cNvPr>
          <p:cNvSpPr>
            <a:spLocks noGrp="1"/>
          </p:cNvSpPr>
          <p:nvPr>
            <p:custDataLst>
              <p:tags r:id="rId25"/>
            </p:custDataLst>
          </p:nvPr>
        </p:nvSpPr>
        <p:spPr bwMode="auto">
          <a:xfrm>
            <a:off x="2989263" y="6242050"/>
            <a:ext cx="196373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1D844508-EA2C-42C8-8436-D781C21F3F2C}" type="datetime'''''Avo''ided pena''ltie''''''s ''- no''n-com''''pli''an''ce'">
              <a:rPr lang="en-GB" altLang="en-US" sz="1000" smtClean="0"/>
              <a:pPr lvl="0">
                <a:spcBef>
                  <a:spcPct val="0"/>
                </a:spcBef>
                <a:spcAft>
                  <a:spcPct val="0"/>
                </a:spcAft>
              </a:pPr>
              <a:t>Avoided penalties - non-compliance</a:t>
            </a:fld>
            <a:endParaRPr lang="en-GB" sz="1000"/>
          </a:p>
        </p:txBody>
      </p:sp>
      <p:sp>
        <p:nvSpPr>
          <p:cNvPr id="75" name="Text Placeholder 19">
            <a:extLst>
              <a:ext uri="{FF2B5EF4-FFF2-40B4-BE49-F238E27FC236}">
                <a16:creationId xmlns:a16="http://schemas.microsoft.com/office/drawing/2014/main" id="{B8DFDC8D-BED0-AF1A-B993-70E6297AE5E7}"/>
              </a:ext>
            </a:extLst>
          </p:cNvPr>
          <p:cNvSpPr>
            <a:spLocks noGrp="1"/>
          </p:cNvSpPr>
          <p:nvPr>
            <p:custDataLst>
              <p:tags r:id="rId26"/>
            </p:custDataLst>
          </p:nvPr>
        </p:nvSpPr>
        <p:spPr bwMode="auto">
          <a:xfrm>
            <a:off x="5284788" y="6242050"/>
            <a:ext cx="5207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FC39D5C1-42CF-4FDF-8893-2ACA5C850E0F}" type="datetime'''Su''b''s''i''''''''''''''''''''di''''''''''''''''''''''es'">
              <a:rPr lang="en-GB" altLang="en-US" sz="1000" smtClean="0"/>
              <a:pPr lvl="0">
                <a:spcBef>
                  <a:spcPct val="0"/>
                </a:spcBef>
                <a:spcAft>
                  <a:spcPct val="0"/>
                </a:spcAft>
              </a:pPr>
              <a:t>Subsidies</a:t>
            </a:fld>
            <a:endParaRPr lang="en-GB" sz="1000"/>
          </a:p>
        </p:txBody>
      </p:sp>
      <p:sp>
        <p:nvSpPr>
          <p:cNvPr id="78" name="Text Placeholder 19">
            <a:extLst>
              <a:ext uri="{FF2B5EF4-FFF2-40B4-BE49-F238E27FC236}">
                <a16:creationId xmlns:a16="http://schemas.microsoft.com/office/drawing/2014/main" id="{B5C5F9A7-E387-0726-A508-BD192FE2B576}"/>
              </a:ext>
            </a:extLst>
          </p:cNvPr>
          <p:cNvSpPr>
            <a:spLocks noGrp="1"/>
          </p:cNvSpPr>
          <p:nvPr>
            <p:custDataLst>
              <p:tags r:id="rId27"/>
            </p:custDataLst>
          </p:nvPr>
        </p:nvSpPr>
        <p:spPr bwMode="auto">
          <a:xfrm>
            <a:off x="6137275" y="6242050"/>
            <a:ext cx="5730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7619647B-AA63-46CE-87C0-23857C21ACD3}" type="datetime'''''''Fl''''''''''''''''oo''''r'' ''''''''''''W''''''''tP'">
              <a:rPr lang="en-GB" altLang="en-US" sz="1000" smtClean="0"/>
              <a:pPr lvl="0">
                <a:spcBef>
                  <a:spcPct val="0"/>
                </a:spcBef>
                <a:spcAft>
                  <a:spcPct val="0"/>
                </a:spcAft>
              </a:pPr>
              <a:t>Floor WtP</a:t>
            </a:fld>
            <a:endParaRPr lang="en-GB" sz="1000"/>
          </a:p>
        </p:txBody>
      </p:sp>
      <p:sp>
        <p:nvSpPr>
          <p:cNvPr id="76" name="Text Placeholder 19">
            <a:extLst>
              <a:ext uri="{FF2B5EF4-FFF2-40B4-BE49-F238E27FC236}">
                <a16:creationId xmlns:a16="http://schemas.microsoft.com/office/drawing/2014/main" id="{3A4BF6D1-5554-FD1D-2A6E-D6868DA3FF03}"/>
              </a:ext>
            </a:extLst>
          </p:cNvPr>
          <p:cNvSpPr>
            <a:spLocks noGrp="1"/>
          </p:cNvSpPr>
          <p:nvPr>
            <p:custDataLst>
              <p:tags r:id="rId28"/>
            </p:custDataLst>
          </p:nvPr>
        </p:nvSpPr>
        <p:spPr bwMode="auto">
          <a:xfrm>
            <a:off x="7042150" y="6242050"/>
            <a:ext cx="13763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3A368439-6FB4-4A5C-A4B1-F348E9988231}" type="datetime'''Re''''qu''''ir''e''d'' g''re''e''''n'''' pr''em''i''u''m'">
              <a:rPr lang="en-GB" altLang="en-US" sz="1000" smtClean="0"/>
              <a:pPr lvl="0">
                <a:spcBef>
                  <a:spcPct val="0"/>
                </a:spcBef>
                <a:spcAft>
                  <a:spcPct val="0"/>
                </a:spcAft>
              </a:pPr>
              <a:t>Required green premium</a:t>
            </a:fld>
            <a:endParaRPr lang="en-GB" sz="1000"/>
          </a:p>
        </p:txBody>
      </p:sp>
      <p:sp>
        <p:nvSpPr>
          <p:cNvPr id="77" name="Text Placeholder 19">
            <a:extLst>
              <a:ext uri="{FF2B5EF4-FFF2-40B4-BE49-F238E27FC236}">
                <a16:creationId xmlns:a16="http://schemas.microsoft.com/office/drawing/2014/main" id="{82A22673-9B8E-5AE7-13BB-020A9B98A638}"/>
              </a:ext>
            </a:extLst>
          </p:cNvPr>
          <p:cNvSpPr>
            <a:spLocks noGrp="1"/>
          </p:cNvSpPr>
          <p:nvPr>
            <p:custDataLst>
              <p:tags r:id="rId29"/>
            </p:custDataLst>
          </p:nvPr>
        </p:nvSpPr>
        <p:spPr bwMode="auto">
          <a:xfrm>
            <a:off x="8750300" y="6242050"/>
            <a:ext cx="57626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fld id="{F6411DBD-3731-497F-9B49-AE59905B8DDC}" type="datetime'L''C''''''''''''O''e''''''''''-''f''uel'''''''''">
              <a:rPr lang="en-GB" altLang="en-US" sz="1000" smtClean="0"/>
              <a:pPr lvl="0">
                <a:spcBef>
                  <a:spcPct val="0"/>
                </a:spcBef>
                <a:spcAft>
                  <a:spcPct val="0"/>
                </a:spcAft>
              </a:pPr>
              <a:t>LCOe-fuel</a:t>
            </a:fld>
            <a:endParaRPr lang="en-GB" sz="1000"/>
          </a:p>
        </p:txBody>
      </p:sp>
      <p:sp>
        <p:nvSpPr>
          <p:cNvPr id="59" name="Rectangle: Rounded Corners 58">
            <a:extLst>
              <a:ext uri="{FF2B5EF4-FFF2-40B4-BE49-F238E27FC236}">
                <a16:creationId xmlns:a16="http://schemas.microsoft.com/office/drawing/2014/main" id="{85AF4BF6-D616-F5B5-BBEB-6A8376F94F29}"/>
              </a:ext>
            </a:extLst>
          </p:cNvPr>
          <p:cNvSpPr/>
          <p:nvPr/>
        </p:nvSpPr>
        <p:spPr>
          <a:xfrm>
            <a:off x="2215344" y="34654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dirty="0">
                <a:solidFill>
                  <a:schemeClr val="tx1"/>
                </a:solidFill>
              </a:rPr>
              <a:t>Deep-dive</a:t>
            </a:r>
          </a:p>
        </p:txBody>
      </p:sp>
      <p:sp>
        <p:nvSpPr>
          <p:cNvPr id="60" name="Oval 59">
            <a:extLst>
              <a:ext uri="{FF2B5EF4-FFF2-40B4-BE49-F238E27FC236}">
                <a16:creationId xmlns:a16="http://schemas.microsoft.com/office/drawing/2014/main" id="{84C92DE1-0937-1DCD-A901-C2EE2EC8A7D7}"/>
              </a:ext>
            </a:extLst>
          </p:cNvPr>
          <p:cNvSpPr/>
          <p:nvPr/>
        </p:nvSpPr>
        <p:spPr>
          <a:xfrm>
            <a:off x="2224088" y="34622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1</a:t>
            </a:r>
          </a:p>
        </p:txBody>
      </p:sp>
      <p:sp>
        <p:nvSpPr>
          <p:cNvPr id="64" name="Rectangle: Rounded Corners 63">
            <a:extLst>
              <a:ext uri="{FF2B5EF4-FFF2-40B4-BE49-F238E27FC236}">
                <a16:creationId xmlns:a16="http://schemas.microsoft.com/office/drawing/2014/main" id="{7BF75FC5-D72F-187C-A455-9C7BA2DE8458}"/>
              </a:ext>
            </a:extLst>
          </p:cNvPr>
          <p:cNvSpPr/>
          <p:nvPr/>
        </p:nvSpPr>
        <p:spPr>
          <a:xfrm>
            <a:off x="3813175" y="34654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5" name="Oval 64">
            <a:extLst>
              <a:ext uri="{FF2B5EF4-FFF2-40B4-BE49-F238E27FC236}">
                <a16:creationId xmlns:a16="http://schemas.microsoft.com/office/drawing/2014/main" id="{D871C570-0B43-1DEB-32FE-EB35C2A66212}"/>
              </a:ext>
            </a:extLst>
          </p:cNvPr>
          <p:cNvSpPr/>
          <p:nvPr/>
        </p:nvSpPr>
        <p:spPr>
          <a:xfrm>
            <a:off x="3813175" y="34622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2</a:t>
            </a:r>
          </a:p>
        </p:txBody>
      </p:sp>
      <p:sp>
        <p:nvSpPr>
          <p:cNvPr id="66" name="Rectangle: Rounded Corners 65">
            <a:extLst>
              <a:ext uri="{FF2B5EF4-FFF2-40B4-BE49-F238E27FC236}">
                <a16:creationId xmlns:a16="http://schemas.microsoft.com/office/drawing/2014/main" id="{CFF54B45-7AA2-4706-4297-D9846004D4B5}"/>
              </a:ext>
            </a:extLst>
          </p:cNvPr>
          <p:cNvSpPr/>
          <p:nvPr/>
        </p:nvSpPr>
        <p:spPr>
          <a:xfrm>
            <a:off x="7143233" y="34654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7" name="Oval 66">
            <a:extLst>
              <a:ext uri="{FF2B5EF4-FFF2-40B4-BE49-F238E27FC236}">
                <a16:creationId xmlns:a16="http://schemas.microsoft.com/office/drawing/2014/main" id="{F35C1968-112B-184A-B391-48346F4B6A4F}"/>
              </a:ext>
            </a:extLst>
          </p:cNvPr>
          <p:cNvSpPr/>
          <p:nvPr/>
        </p:nvSpPr>
        <p:spPr>
          <a:xfrm>
            <a:off x="7143233" y="34622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3</a:t>
            </a:r>
          </a:p>
        </p:txBody>
      </p:sp>
      <p:sp>
        <p:nvSpPr>
          <p:cNvPr id="68" name="Rectangle: Rounded Corners 67">
            <a:extLst>
              <a:ext uri="{FF2B5EF4-FFF2-40B4-BE49-F238E27FC236}">
                <a16:creationId xmlns:a16="http://schemas.microsoft.com/office/drawing/2014/main" id="{AF3E0A96-9841-2A84-8F8B-5384AA031FA4}"/>
              </a:ext>
            </a:extLst>
          </p:cNvPr>
          <p:cNvSpPr/>
          <p:nvPr/>
        </p:nvSpPr>
        <p:spPr>
          <a:xfrm>
            <a:off x="8774887" y="3465476"/>
            <a:ext cx="1193025" cy="201898"/>
          </a:xfrm>
          <a:prstGeom prst="roundRect">
            <a:avLst>
              <a:gd name="adj" fmla="val 50000"/>
            </a:avLst>
          </a:prstGeom>
          <a:solidFill>
            <a:schemeClr val="bg1"/>
          </a:solidFill>
          <a:ln w="190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r">
              <a:spcBef>
                <a:spcPts val="600"/>
              </a:spcBef>
            </a:pPr>
            <a:r>
              <a:rPr lang="en-GB" sz="1200" b="1">
                <a:solidFill>
                  <a:schemeClr val="tx1"/>
                </a:solidFill>
              </a:rPr>
              <a:t>Deep-dive</a:t>
            </a:r>
          </a:p>
        </p:txBody>
      </p:sp>
      <p:sp>
        <p:nvSpPr>
          <p:cNvPr id="69" name="Oval 68">
            <a:extLst>
              <a:ext uri="{FF2B5EF4-FFF2-40B4-BE49-F238E27FC236}">
                <a16:creationId xmlns:a16="http://schemas.microsoft.com/office/drawing/2014/main" id="{8AC017ED-0567-71FA-8D38-1C212D78F389}"/>
              </a:ext>
            </a:extLst>
          </p:cNvPr>
          <p:cNvSpPr/>
          <p:nvPr/>
        </p:nvSpPr>
        <p:spPr>
          <a:xfrm>
            <a:off x="8774887" y="3462277"/>
            <a:ext cx="214312" cy="208296"/>
          </a:xfrm>
          <a:prstGeom prst="ellipse">
            <a:avLst/>
          </a:prstGeom>
          <a:solidFill>
            <a:srgbClr val="DF5327"/>
          </a:solidFill>
          <a:ln w="6350">
            <a:solidFill>
              <a:srgbClr val="DF5327"/>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i="1">
                <a:solidFill>
                  <a:schemeClr val="bg1"/>
                </a:solidFill>
              </a:rPr>
              <a:t>4</a:t>
            </a:r>
          </a:p>
        </p:txBody>
      </p:sp>
      <p:sp>
        <p:nvSpPr>
          <p:cNvPr id="5" name="Rectangle: Rounded Corners 4">
            <a:extLst>
              <a:ext uri="{FF2B5EF4-FFF2-40B4-BE49-F238E27FC236}">
                <a16:creationId xmlns:a16="http://schemas.microsoft.com/office/drawing/2014/main" id="{AE193222-5968-9B5D-BCB5-A7C4F0D6DEE4}"/>
              </a:ext>
            </a:extLst>
          </p:cNvPr>
          <p:cNvSpPr/>
          <p:nvPr/>
        </p:nvSpPr>
        <p:spPr>
          <a:xfrm>
            <a:off x="8840788" y="168755"/>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
        <p:nvSpPr>
          <p:cNvPr id="14" name="Rectangle: Rounded Corners 13">
            <a:extLst>
              <a:ext uri="{FF2B5EF4-FFF2-40B4-BE49-F238E27FC236}">
                <a16:creationId xmlns:a16="http://schemas.microsoft.com/office/drawing/2014/main" id="{8B048C2E-B037-DFFB-1E20-169094CCEF72}"/>
              </a:ext>
            </a:extLst>
          </p:cNvPr>
          <p:cNvSpPr/>
          <p:nvPr/>
        </p:nvSpPr>
        <p:spPr>
          <a:xfrm>
            <a:off x="325489" y="4113908"/>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5" name="Rectangle: Rounded Corners 14">
            <a:extLst>
              <a:ext uri="{FF2B5EF4-FFF2-40B4-BE49-F238E27FC236}">
                <a16:creationId xmlns:a16="http://schemas.microsoft.com/office/drawing/2014/main" id="{4C5A5708-F4E9-671E-86E2-22DDF1249E34}"/>
              </a:ext>
            </a:extLst>
          </p:cNvPr>
          <p:cNvSpPr/>
          <p:nvPr/>
        </p:nvSpPr>
        <p:spPr>
          <a:xfrm>
            <a:off x="2012949" y="4139109"/>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8" name="Rectangle: Rounded Corners 17">
            <a:extLst>
              <a:ext uri="{FF2B5EF4-FFF2-40B4-BE49-F238E27FC236}">
                <a16:creationId xmlns:a16="http://schemas.microsoft.com/office/drawing/2014/main" id="{0675C22E-FDC9-4210-698C-3A8C32F9043C}"/>
              </a:ext>
            </a:extLst>
          </p:cNvPr>
          <p:cNvSpPr/>
          <p:nvPr/>
        </p:nvSpPr>
        <p:spPr>
          <a:xfrm>
            <a:off x="3685918" y="4143410"/>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9" name="Rectangle: Rounded Corners 18">
            <a:extLst>
              <a:ext uri="{FF2B5EF4-FFF2-40B4-BE49-F238E27FC236}">
                <a16:creationId xmlns:a16="http://schemas.microsoft.com/office/drawing/2014/main" id="{4962847A-1335-F64F-E2F7-20A08CF6C51C}"/>
              </a:ext>
            </a:extLst>
          </p:cNvPr>
          <p:cNvSpPr/>
          <p:nvPr/>
        </p:nvSpPr>
        <p:spPr>
          <a:xfrm>
            <a:off x="5390535" y="4143410"/>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20" name="Rectangle: Rounded Corners 19">
            <a:extLst>
              <a:ext uri="{FF2B5EF4-FFF2-40B4-BE49-F238E27FC236}">
                <a16:creationId xmlns:a16="http://schemas.microsoft.com/office/drawing/2014/main" id="{8BD4AC78-EBBB-9DA8-DAE8-B11921ACF714}"/>
              </a:ext>
            </a:extLst>
          </p:cNvPr>
          <p:cNvSpPr/>
          <p:nvPr/>
        </p:nvSpPr>
        <p:spPr>
          <a:xfrm>
            <a:off x="7058818" y="4143410"/>
            <a:ext cx="1455203"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21" name="Rectangle: Rounded Corners 20">
            <a:extLst>
              <a:ext uri="{FF2B5EF4-FFF2-40B4-BE49-F238E27FC236}">
                <a16:creationId xmlns:a16="http://schemas.microsoft.com/office/drawing/2014/main" id="{C64ED8FB-A860-7809-9186-EF55777F874C}"/>
              </a:ext>
            </a:extLst>
          </p:cNvPr>
          <p:cNvSpPr/>
          <p:nvPr/>
        </p:nvSpPr>
        <p:spPr>
          <a:xfrm>
            <a:off x="8595904" y="4143410"/>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22" name="Rectangle: Rounded Corners 21">
            <a:extLst>
              <a:ext uri="{FF2B5EF4-FFF2-40B4-BE49-F238E27FC236}">
                <a16:creationId xmlns:a16="http://schemas.microsoft.com/office/drawing/2014/main" id="{C194D779-D505-2E0F-199F-769AB8CB6E1C}"/>
              </a:ext>
            </a:extLst>
          </p:cNvPr>
          <p:cNvSpPr/>
          <p:nvPr/>
        </p:nvSpPr>
        <p:spPr>
          <a:xfrm>
            <a:off x="10179051" y="4143410"/>
            <a:ext cx="1550989" cy="1718958"/>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Tree>
    <p:extLst>
      <p:ext uri="{BB962C8B-B14F-4D97-AF65-F5344CB8AC3E}">
        <p14:creationId xmlns:p14="http://schemas.microsoft.com/office/powerpoint/2010/main" val="3330479760"/>
      </p:ext>
    </p:extLst>
  </p:cSld>
  <p:clrMapOvr>
    <a:masterClrMapping/>
  </p:clrMapOvr>
  <p:extLst>
    <p:ext uri="{6950BFC3-D8DA-4A85-94F7-54DA5524770B}">
      <p188:commentRel xmlns:p188="http://schemas.microsoft.com/office/powerpoint/2018/8/main" r:id="rId3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11CA7-7DFD-7F2F-E49D-02926DC37C4A}"/>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3BC7AF5-F60E-3C5D-ADD8-694497DAE5AD}"/>
              </a:ext>
            </a:extLst>
          </p:cNvPr>
          <p:cNvGraphicFramePr>
            <a:graphicFrameLocks noChangeAspect="1"/>
          </p:cNvGraphicFramePr>
          <p:nvPr>
            <p:custDataLst>
              <p:tags r:id="rId1"/>
            </p:custDataLst>
            <p:extLst>
              <p:ext uri="{D42A27DB-BD31-4B8C-83A1-F6EECF244321}">
                <p14:modId xmlns:p14="http://schemas.microsoft.com/office/powerpoint/2010/main" val="3399614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10" name="think-cell data - do not delete" hidden="1">
                        <a:extLst>
                          <a:ext uri="{FF2B5EF4-FFF2-40B4-BE49-F238E27FC236}">
                            <a16:creationId xmlns:a16="http://schemas.microsoft.com/office/drawing/2014/main" id="{83BC7AF5-F60E-3C5D-ADD8-694497DAE5A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B7E5D2E7-05B4-DA5A-40C6-C86D13D7A446}"/>
              </a:ext>
            </a:extLst>
          </p:cNvPr>
          <p:cNvSpPr>
            <a:spLocks noGrp="1"/>
          </p:cNvSpPr>
          <p:nvPr>
            <p:ph type="title"/>
          </p:nvPr>
        </p:nvSpPr>
        <p:spPr>
          <a:xfrm>
            <a:off x="381600" y="411856"/>
            <a:ext cx="8386748" cy="609398"/>
          </a:xfrm>
        </p:spPr>
        <p:txBody>
          <a:bodyPr vert="horz"/>
          <a:lstStyle/>
          <a:p>
            <a:r>
              <a:rPr lang="en-GB" dirty="0"/>
              <a:t>Aurora has constructed a high cost and low cost project set-up sensitivity on the </a:t>
            </a:r>
            <a:r>
              <a:rPr lang="en-GB" dirty="0" err="1"/>
              <a:t>LCOe</a:t>
            </a:r>
            <a:r>
              <a:rPr lang="en-GB" dirty="0"/>
              <a:t>-fuel</a:t>
            </a:r>
          </a:p>
        </p:txBody>
      </p:sp>
      <p:sp>
        <p:nvSpPr>
          <p:cNvPr id="176" name="Text Placeholder 175">
            <a:extLst>
              <a:ext uri="{FF2B5EF4-FFF2-40B4-BE49-F238E27FC236}">
                <a16:creationId xmlns:a16="http://schemas.microsoft.com/office/drawing/2014/main" id="{679B5802-95F4-C7B3-E3C4-CDA237674158}"/>
              </a:ext>
            </a:extLst>
          </p:cNvPr>
          <p:cNvSpPr>
            <a:spLocks noGrp="1"/>
          </p:cNvSpPr>
          <p:nvPr>
            <p:ph type="body" sz="quarter" idx="32"/>
          </p:nvPr>
        </p:nvSpPr>
        <p:spPr/>
        <p:txBody>
          <a:bodyPr/>
          <a:lstStyle/>
          <a:p>
            <a:endParaRPr lang="en-GB"/>
          </a:p>
        </p:txBody>
      </p:sp>
      <p:grpSp>
        <p:nvGrpSpPr>
          <p:cNvPr id="22" name="Group 137">
            <a:extLst>
              <a:ext uri="{FF2B5EF4-FFF2-40B4-BE49-F238E27FC236}">
                <a16:creationId xmlns:a16="http://schemas.microsoft.com/office/drawing/2014/main" id="{7EDCBA15-25FC-93A0-57AB-1BD9874FF946}"/>
              </a:ext>
            </a:extLst>
          </p:cNvPr>
          <p:cNvGrpSpPr>
            <a:grpSpLocks noChangeAspect="1"/>
          </p:cNvGrpSpPr>
          <p:nvPr/>
        </p:nvGrpSpPr>
        <p:grpSpPr>
          <a:xfrm>
            <a:off x="12330253" y="264067"/>
            <a:ext cx="736363" cy="540000"/>
            <a:chOff x="1042594" y="3970233"/>
            <a:chExt cx="892434" cy="676939"/>
          </a:xfrm>
        </p:grpSpPr>
        <p:sp>
          <p:nvSpPr>
            <p:cNvPr id="23" name="Freeform 15">
              <a:extLst>
                <a:ext uri="{FF2B5EF4-FFF2-40B4-BE49-F238E27FC236}">
                  <a16:creationId xmlns:a16="http://schemas.microsoft.com/office/drawing/2014/main" id="{B631E7BE-F511-C4A1-5F74-E2D6EC69F79C}"/>
                </a:ext>
              </a:extLst>
            </p:cNvPr>
            <p:cNvSpPr>
              <a:spLocks noChangeAspect="1"/>
            </p:cNvSpPr>
            <p:nvPr/>
          </p:nvSpPr>
          <p:spPr bwMode="auto">
            <a:xfrm flipH="1">
              <a:off x="1042594" y="3970233"/>
              <a:ext cx="373881" cy="590582"/>
            </a:xfrm>
            <a:custGeom>
              <a:avLst/>
              <a:gdLst>
                <a:gd name="T0" fmla="*/ 206 w 206"/>
                <a:gd name="T1" fmla="*/ 108 h 332"/>
                <a:gd name="T2" fmla="*/ 153 w 206"/>
                <a:gd name="T3" fmla="*/ 96 h 332"/>
                <a:gd name="T4" fmla="*/ 102 w 206"/>
                <a:gd name="T5" fmla="*/ 98 h 332"/>
                <a:gd name="T6" fmla="*/ 85 w 206"/>
                <a:gd name="T7" fmla="*/ 106 h 332"/>
                <a:gd name="T8" fmla="*/ 85 w 206"/>
                <a:gd name="T9" fmla="*/ 105 h 332"/>
                <a:gd name="T10" fmla="*/ 70 w 206"/>
                <a:gd name="T11" fmla="*/ 98 h 332"/>
                <a:gd name="T12" fmla="*/ 0 w 206"/>
                <a:gd name="T13" fmla="*/ 0 h 332"/>
                <a:gd name="T14" fmla="*/ 17 w 206"/>
                <a:gd name="T15" fmla="*/ 51 h 332"/>
                <a:gd name="T16" fmla="*/ 44 w 206"/>
                <a:gd name="T17" fmla="*/ 95 h 332"/>
                <a:gd name="T18" fmla="*/ 59 w 206"/>
                <a:gd name="T19" fmla="*/ 105 h 332"/>
                <a:gd name="T20" fmla="*/ 59 w 206"/>
                <a:gd name="T21" fmla="*/ 121 h 332"/>
                <a:gd name="T22" fmla="*/ 60 w 206"/>
                <a:gd name="T23" fmla="*/ 122 h 332"/>
                <a:gd name="T24" fmla="*/ 10 w 206"/>
                <a:gd name="T25" fmla="*/ 232 h 332"/>
                <a:gd name="T26" fmla="*/ 46 w 206"/>
                <a:gd name="T27" fmla="*/ 192 h 332"/>
                <a:gd name="T28" fmla="*/ 69 w 206"/>
                <a:gd name="T29" fmla="*/ 149 h 332"/>
                <a:gd name="T30" fmla="*/ 67 w 206"/>
                <a:gd name="T31" fmla="*/ 332 h 332"/>
                <a:gd name="T32" fmla="*/ 85 w 206"/>
                <a:gd name="T33" fmla="*/ 332 h 332"/>
                <a:gd name="T34" fmla="*/ 83 w 206"/>
                <a:gd name="T35" fmla="*/ 123 h 332"/>
                <a:gd name="T36" fmla="*/ 86 w 206"/>
                <a:gd name="T37" fmla="*/ 119 h 332"/>
                <a:gd name="T38" fmla="*/ 206 w 206"/>
                <a:gd name="T39" fmla="*/ 10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332">
                  <a:moveTo>
                    <a:pt x="206" y="108"/>
                  </a:moveTo>
                  <a:cubicBezTo>
                    <a:pt x="178" y="98"/>
                    <a:pt x="170" y="95"/>
                    <a:pt x="153" y="96"/>
                  </a:cubicBezTo>
                  <a:cubicBezTo>
                    <a:pt x="102" y="98"/>
                    <a:pt x="102" y="98"/>
                    <a:pt x="102" y="98"/>
                  </a:cubicBezTo>
                  <a:cubicBezTo>
                    <a:pt x="95" y="99"/>
                    <a:pt x="90" y="103"/>
                    <a:pt x="85" y="106"/>
                  </a:cubicBezTo>
                  <a:cubicBezTo>
                    <a:pt x="85" y="106"/>
                    <a:pt x="85" y="105"/>
                    <a:pt x="85" y="105"/>
                  </a:cubicBezTo>
                  <a:cubicBezTo>
                    <a:pt x="82" y="100"/>
                    <a:pt x="76" y="97"/>
                    <a:pt x="70" y="98"/>
                  </a:cubicBezTo>
                  <a:cubicBezTo>
                    <a:pt x="0" y="0"/>
                    <a:pt x="0" y="0"/>
                    <a:pt x="0" y="0"/>
                  </a:cubicBezTo>
                  <a:cubicBezTo>
                    <a:pt x="6" y="29"/>
                    <a:pt x="8" y="37"/>
                    <a:pt x="17" y="51"/>
                  </a:cubicBezTo>
                  <a:cubicBezTo>
                    <a:pt x="44" y="95"/>
                    <a:pt x="44" y="95"/>
                    <a:pt x="44" y="95"/>
                  </a:cubicBezTo>
                  <a:cubicBezTo>
                    <a:pt x="48" y="100"/>
                    <a:pt x="54" y="103"/>
                    <a:pt x="59" y="105"/>
                  </a:cubicBezTo>
                  <a:cubicBezTo>
                    <a:pt x="56" y="110"/>
                    <a:pt x="56" y="116"/>
                    <a:pt x="59" y="121"/>
                  </a:cubicBezTo>
                  <a:cubicBezTo>
                    <a:pt x="60" y="122"/>
                    <a:pt x="60" y="122"/>
                    <a:pt x="60" y="122"/>
                  </a:cubicBezTo>
                  <a:cubicBezTo>
                    <a:pt x="10" y="232"/>
                    <a:pt x="10" y="232"/>
                    <a:pt x="10" y="232"/>
                  </a:cubicBezTo>
                  <a:cubicBezTo>
                    <a:pt x="32" y="212"/>
                    <a:pt x="38" y="207"/>
                    <a:pt x="46" y="192"/>
                  </a:cubicBezTo>
                  <a:cubicBezTo>
                    <a:pt x="69" y="149"/>
                    <a:pt x="69" y="149"/>
                    <a:pt x="69" y="149"/>
                  </a:cubicBezTo>
                  <a:cubicBezTo>
                    <a:pt x="67" y="332"/>
                    <a:pt x="67" y="332"/>
                    <a:pt x="67" y="332"/>
                  </a:cubicBezTo>
                  <a:cubicBezTo>
                    <a:pt x="85" y="332"/>
                    <a:pt x="85" y="332"/>
                    <a:pt x="85" y="332"/>
                  </a:cubicBezTo>
                  <a:cubicBezTo>
                    <a:pt x="83" y="123"/>
                    <a:pt x="83" y="123"/>
                    <a:pt x="83" y="123"/>
                  </a:cubicBezTo>
                  <a:cubicBezTo>
                    <a:pt x="84" y="122"/>
                    <a:pt x="85" y="120"/>
                    <a:pt x="86" y="119"/>
                  </a:cubicBezTo>
                  <a:lnTo>
                    <a:pt x="206" y="108"/>
                  </a:lnTo>
                  <a:close/>
                </a:path>
              </a:pathLst>
            </a:custGeom>
            <a:solidFill>
              <a:schemeClr val="tx1"/>
            </a:solidFill>
            <a:ln w="12700">
              <a:solidFill>
                <a:schemeClr val="tx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5" name="Group 157">
              <a:extLst>
                <a:ext uri="{FF2B5EF4-FFF2-40B4-BE49-F238E27FC236}">
                  <a16:creationId xmlns:a16="http://schemas.microsoft.com/office/drawing/2014/main" id="{57DA7CA2-2050-B704-D415-EBE374730DF2}"/>
                </a:ext>
              </a:extLst>
            </p:cNvPr>
            <p:cNvGrpSpPr/>
            <p:nvPr/>
          </p:nvGrpSpPr>
          <p:grpSpPr>
            <a:xfrm>
              <a:off x="1458831" y="4124416"/>
              <a:ext cx="476197" cy="522756"/>
              <a:chOff x="3467100" y="1407722"/>
              <a:chExt cx="685800" cy="841118"/>
            </a:xfrm>
            <a:solidFill>
              <a:schemeClr val="tx1"/>
            </a:solidFill>
          </p:grpSpPr>
          <p:sp>
            <p:nvSpPr>
              <p:cNvPr id="26" name="Freeform 19">
                <a:extLst>
                  <a:ext uri="{FF2B5EF4-FFF2-40B4-BE49-F238E27FC236}">
                    <a16:creationId xmlns:a16="http://schemas.microsoft.com/office/drawing/2014/main" id="{F4BE058A-AE73-29CA-A520-3685687F21EE}"/>
                  </a:ext>
                </a:extLst>
              </p:cNvPr>
              <p:cNvSpPr>
                <a:spLocks noEditPoints="1"/>
              </p:cNvSpPr>
              <p:nvPr/>
            </p:nvSpPr>
            <p:spPr bwMode="gray">
              <a:xfrm>
                <a:off x="3467789" y="1664071"/>
                <a:ext cx="685111" cy="584769"/>
              </a:xfrm>
              <a:custGeom>
                <a:avLst/>
                <a:gdLst>
                  <a:gd name="T0" fmla="*/ 1052 w 1862"/>
                  <a:gd name="T1" fmla="*/ 1155 h 1491"/>
                  <a:gd name="T2" fmla="*/ 1856 w 1862"/>
                  <a:gd name="T3" fmla="*/ 41 h 1491"/>
                  <a:gd name="T4" fmla="*/ 1830 w 1862"/>
                  <a:gd name="T5" fmla="*/ 2 h 1491"/>
                  <a:gd name="T6" fmla="*/ 791 w 1862"/>
                  <a:gd name="T7" fmla="*/ 183 h 1491"/>
                  <a:gd name="T8" fmla="*/ 418 w 1862"/>
                  <a:gd name="T9" fmla="*/ 543 h 1491"/>
                  <a:gd name="T10" fmla="*/ 3 w 1862"/>
                  <a:gd name="T11" fmla="*/ 963 h 1491"/>
                  <a:gd name="T12" fmla="*/ 842 w 1862"/>
                  <a:gd name="T13" fmla="*/ 1120 h 1491"/>
                  <a:gd name="T14" fmla="*/ 444 w 1862"/>
                  <a:gd name="T15" fmla="*/ 1311 h 1491"/>
                  <a:gd name="T16" fmla="*/ 441 w 1862"/>
                  <a:gd name="T17" fmla="*/ 1360 h 1491"/>
                  <a:gd name="T18" fmla="*/ 878 w 1862"/>
                  <a:gd name="T19" fmla="*/ 1491 h 1491"/>
                  <a:gd name="T20" fmla="*/ 1420 w 1862"/>
                  <a:gd name="T21" fmla="*/ 1340 h 1491"/>
                  <a:gd name="T22" fmla="*/ 1418 w 1862"/>
                  <a:gd name="T23" fmla="*/ 1291 h 1491"/>
                  <a:gd name="T24" fmla="*/ 1013 w 1862"/>
                  <a:gd name="T25" fmla="*/ 1149 h 1491"/>
                  <a:gd name="T26" fmla="*/ 968 w 1862"/>
                  <a:gd name="T27" fmla="*/ 1316 h 1491"/>
                  <a:gd name="T28" fmla="*/ 893 w 1862"/>
                  <a:gd name="T29" fmla="*/ 1130 h 1491"/>
                  <a:gd name="T30" fmla="*/ 968 w 1862"/>
                  <a:gd name="T31" fmla="*/ 1316 h 1491"/>
                  <a:gd name="T32" fmla="*/ 878 w 1862"/>
                  <a:gd name="T33" fmla="*/ 1440 h 1491"/>
                  <a:gd name="T34" fmla="*/ 843 w 1862"/>
                  <a:gd name="T35" fmla="*/ 1281 h 1491"/>
                  <a:gd name="T36" fmla="*/ 858 w 1862"/>
                  <a:gd name="T37" fmla="*/ 1323 h 1491"/>
                  <a:gd name="T38" fmla="*/ 995 w 1862"/>
                  <a:gd name="T39" fmla="*/ 1380 h 1491"/>
                  <a:gd name="T40" fmla="*/ 1020 w 1862"/>
                  <a:gd name="T41" fmla="*/ 1354 h 1491"/>
                  <a:gd name="T42" fmla="*/ 1301 w 1862"/>
                  <a:gd name="T43" fmla="*/ 1321 h 1491"/>
                  <a:gd name="T44" fmla="*/ 680 w 1862"/>
                  <a:gd name="T45" fmla="*/ 1041 h 1491"/>
                  <a:gd name="T46" fmla="*/ 1168 w 1862"/>
                  <a:gd name="T47" fmla="*/ 923 h 1491"/>
                  <a:gd name="T48" fmla="*/ 325 w 1862"/>
                  <a:gd name="T49" fmla="*/ 981 h 1491"/>
                  <a:gd name="T50" fmla="*/ 753 w 1862"/>
                  <a:gd name="T51" fmla="*/ 871 h 1491"/>
                  <a:gd name="T52" fmla="*/ 325 w 1862"/>
                  <a:gd name="T53" fmla="*/ 981 h 1491"/>
                  <a:gd name="T54" fmla="*/ 621 w 1862"/>
                  <a:gd name="T55" fmla="*/ 598 h 1491"/>
                  <a:gd name="T56" fmla="*/ 267 w 1862"/>
                  <a:gd name="T57" fmla="*/ 760 h 1491"/>
                  <a:gd name="T58" fmla="*/ 648 w 1862"/>
                  <a:gd name="T59" fmla="*/ 391 h 1491"/>
                  <a:gd name="T60" fmla="*/ 666 w 1862"/>
                  <a:gd name="T61" fmla="*/ 550 h 1491"/>
                  <a:gd name="T62" fmla="*/ 648 w 1862"/>
                  <a:gd name="T63" fmla="*/ 391 h 1491"/>
                  <a:gd name="T64" fmla="*/ 1192 w 1862"/>
                  <a:gd name="T65" fmla="*/ 336 h 1491"/>
                  <a:gd name="T66" fmla="*/ 1091 w 1862"/>
                  <a:gd name="T67" fmla="*/ 179 h 1491"/>
                  <a:gd name="T68" fmla="*/ 1151 w 1862"/>
                  <a:gd name="T69" fmla="*/ 387 h 1491"/>
                  <a:gd name="T70" fmla="*/ 732 w 1862"/>
                  <a:gd name="T71" fmla="*/ 554 h 1491"/>
                  <a:gd name="T72" fmla="*/ 1151 w 1862"/>
                  <a:gd name="T73" fmla="*/ 387 h 1491"/>
                  <a:gd name="T74" fmla="*/ 1062 w 1862"/>
                  <a:gd name="T75" fmla="*/ 574 h 1491"/>
                  <a:gd name="T76" fmla="*/ 1551 w 1862"/>
                  <a:gd name="T77" fmla="*/ 383 h 1491"/>
                  <a:gd name="T78" fmla="*/ 1201 w 1862"/>
                  <a:gd name="T79" fmla="*/ 876 h 1491"/>
                  <a:gd name="T80" fmla="*/ 1023 w 1862"/>
                  <a:gd name="T81" fmla="*/ 622 h 1491"/>
                  <a:gd name="T82" fmla="*/ 1201 w 1862"/>
                  <a:gd name="T83" fmla="*/ 876 h 1491"/>
                  <a:gd name="T84" fmla="*/ 960 w 1862"/>
                  <a:gd name="T85" fmla="*/ 619 h 1491"/>
                  <a:gd name="T86" fmla="*/ 508 w 1862"/>
                  <a:gd name="T87" fmla="*/ 790 h 1491"/>
                  <a:gd name="T88" fmla="*/ 1587 w 1862"/>
                  <a:gd name="T89" fmla="*/ 332 h 1491"/>
                  <a:gd name="T90" fmla="*/ 1435 w 1862"/>
                  <a:gd name="T91" fmla="*/ 120 h 1491"/>
                  <a:gd name="T92" fmla="*/ 1587 w 1862"/>
                  <a:gd name="T93" fmla="*/ 332 h 1491"/>
                  <a:gd name="T94" fmla="*/ 1007 w 1862"/>
                  <a:gd name="T95" fmla="*/ 193 h 1491"/>
                  <a:gd name="T96" fmla="*/ 701 w 1862"/>
                  <a:gd name="T97" fmla="*/ 341 h 1491"/>
                  <a:gd name="T98" fmla="*/ 220 w 1862"/>
                  <a:gd name="T99" fmla="*/ 805 h 1491"/>
                  <a:gd name="T100" fmla="*/ 265 w 1862"/>
                  <a:gd name="T101" fmla="*/ 970 h 1491"/>
                  <a:gd name="T102" fmla="*/ 220 w 1862"/>
                  <a:gd name="T103" fmla="*/ 80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2" h="1491">
                    <a:moveTo>
                      <a:pt x="1048" y="1155"/>
                    </a:moveTo>
                    <a:cubicBezTo>
                      <a:pt x="1049" y="1155"/>
                      <a:pt x="1051" y="1155"/>
                      <a:pt x="1052" y="1155"/>
                    </a:cubicBezTo>
                    <a:cubicBezTo>
                      <a:pt x="1060" y="1155"/>
                      <a:pt x="1068" y="1151"/>
                      <a:pt x="1073" y="1144"/>
                    </a:cubicBezTo>
                    <a:cubicBezTo>
                      <a:pt x="1856" y="41"/>
                      <a:pt x="1856" y="41"/>
                      <a:pt x="1856" y="41"/>
                    </a:cubicBezTo>
                    <a:cubicBezTo>
                      <a:pt x="1862" y="33"/>
                      <a:pt x="1862" y="22"/>
                      <a:pt x="1856" y="13"/>
                    </a:cubicBezTo>
                    <a:cubicBezTo>
                      <a:pt x="1851" y="5"/>
                      <a:pt x="1840" y="0"/>
                      <a:pt x="1830" y="2"/>
                    </a:cubicBezTo>
                    <a:cubicBezTo>
                      <a:pt x="805" y="176"/>
                      <a:pt x="805" y="176"/>
                      <a:pt x="805" y="176"/>
                    </a:cubicBezTo>
                    <a:cubicBezTo>
                      <a:pt x="800" y="177"/>
                      <a:pt x="795" y="180"/>
                      <a:pt x="791" y="183"/>
                    </a:cubicBezTo>
                    <a:cubicBezTo>
                      <a:pt x="419" y="542"/>
                      <a:pt x="419" y="542"/>
                      <a:pt x="419" y="542"/>
                    </a:cubicBezTo>
                    <a:cubicBezTo>
                      <a:pt x="419" y="543"/>
                      <a:pt x="418" y="543"/>
                      <a:pt x="418" y="543"/>
                    </a:cubicBezTo>
                    <a:cubicBezTo>
                      <a:pt x="9" y="938"/>
                      <a:pt x="9" y="938"/>
                      <a:pt x="9" y="938"/>
                    </a:cubicBezTo>
                    <a:cubicBezTo>
                      <a:pt x="2" y="944"/>
                      <a:pt x="0" y="954"/>
                      <a:pt x="3" y="963"/>
                    </a:cubicBezTo>
                    <a:cubicBezTo>
                      <a:pt x="6" y="972"/>
                      <a:pt x="13" y="979"/>
                      <a:pt x="23" y="980"/>
                    </a:cubicBezTo>
                    <a:cubicBezTo>
                      <a:pt x="842" y="1120"/>
                      <a:pt x="842" y="1120"/>
                      <a:pt x="842" y="1120"/>
                    </a:cubicBezTo>
                    <a:cubicBezTo>
                      <a:pt x="843" y="1230"/>
                      <a:pt x="843" y="1230"/>
                      <a:pt x="843" y="1230"/>
                    </a:cubicBezTo>
                    <a:cubicBezTo>
                      <a:pt x="444" y="1311"/>
                      <a:pt x="444" y="1311"/>
                      <a:pt x="444" y="1311"/>
                    </a:cubicBezTo>
                    <a:cubicBezTo>
                      <a:pt x="432" y="1314"/>
                      <a:pt x="424" y="1323"/>
                      <a:pt x="423" y="1335"/>
                    </a:cubicBezTo>
                    <a:cubicBezTo>
                      <a:pt x="423" y="1346"/>
                      <a:pt x="430" y="1357"/>
                      <a:pt x="441" y="1360"/>
                    </a:cubicBezTo>
                    <a:cubicBezTo>
                      <a:pt x="871" y="1490"/>
                      <a:pt x="871" y="1490"/>
                      <a:pt x="871" y="1490"/>
                    </a:cubicBezTo>
                    <a:cubicBezTo>
                      <a:pt x="873" y="1491"/>
                      <a:pt x="876" y="1491"/>
                      <a:pt x="878" y="1491"/>
                    </a:cubicBezTo>
                    <a:cubicBezTo>
                      <a:pt x="881" y="1491"/>
                      <a:pt x="883" y="1491"/>
                      <a:pt x="885" y="1490"/>
                    </a:cubicBezTo>
                    <a:cubicBezTo>
                      <a:pt x="1420" y="1340"/>
                      <a:pt x="1420" y="1340"/>
                      <a:pt x="1420" y="1340"/>
                    </a:cubicBezTo>
                    <a:cubicBezTo>
                      <a:pt x="1432" y="1337"/>
                      <a:pt x="1439" y="1326"/>
                      <a:pt x="1439" y="1315"/>
                    </a:cubicBezTo>
                    <a:cubicBezTo>
                      <a:pt x="1438" y="1303"/>
                      <a:pt x="1429" y="1293"/>
                      <a:pt x="1418" y="1291"/>
                    </a:cubicBezTo>
                    <a:cubicBezTo>
                      <a:pt x="1016" y="1218"/>
                      <a:pt x="1016" y="1218"/>
                      <a:pt x="1016" y="1218"/>
                    </a:cubicBezTo>
                    <a:cubicBezTo>
                      <a:pt x="1013" y="1149"/>
                      <a:pt x="1013" y="1149"/>
                      <a:pt x="1013" y="1149"/>
                    </a:cubicBezTo>
                    <a:lnTo>
                      <a:pt x="1048" y="1155"/>
                    </a:lnTo>
                    <a:close/>
                    <a:moveTo>
                      <a:pt x="968" y="1316"/>
                    </a:moveTo>
                    <a:cubicBezTo>
                      <a:pt x="894" y="1284"/>
                      <a:pt x="894" y="1284"/>
                      <a:pt x="894" y="1284"/>
                    </a:cubicBezTo>
                    <a:cubicBezTo>
                      <a:pt x="893" y="1130"/>
                      <a:pt x="893" y="1130"/>
                      <a:pt x="893" y="1130"/>
                    </a:cubicBezTo>
                    <a:cubicBezTo>
                      <a:pt x="962" y="1142"/>
                      <a:pt x="962" y="1142"/>
                      <a:pt x="962" y="1142"/>
                    </a:cubicBezTo>
                    <a:lnTo>
                      <a:pt x="968" y="1316"/>
                    </a:lnTo>
                    <a:close/>
                    <a:moveTo>
                      <a:pt x="1301" y="1321"/>
                    </a:moveTo>
                    <a:cubicBezTo>
                      <a:pt x="878" y="1440"/>
                      <a:pt x="878" y="1440"/>
                      <a:pt x="878" y="1440"/>
                    </a:cubicBezTo>
                    <a:cubicBezTo>
                      <a:pt x="551" y="1341"/>
                      <a:pt x="551" y="1341"/>
                      <a:pt x="551" y="1341"/>
                    </a:cubicBezTo>
                    <a:cubicBezTo>
                      <a:pt x="843" y="1281"/>
                      <a:pt x="843" y="1281"/>
                      <a:pt x="843" y="1281"/>
                    </a:cubicBezTo>
                    <a:cubicBezTo>
                      <a:pt x="843" y="1300"/>
                      <a:pt x="843" y="1300"/>
                      <a:pt x="843" y="1300"/>
                    </a:cubicBezTo>
                    <a:cubicBezTo>
                      <a:pt x="843" y="1310"/>
                      <a:pt x="849" y="1319"/>
                      <a:pt x="858" y="1323"/>
                    </a:cubicBezTo>
                    <a:cubicBezTo>
                      <a:pt x="984" y="1378"/>
                      <a:pt x="984" y="1378"/>
                      <a:pt x="984" y="1378"/>
                    </a:cubicBezTo>
                    <a:cubicBezTo>
                      <a:pt x="988" y="1379"/>
                      <a:pt x="991" y="1380"/>
                      <a:pt x="995" y="1380"/>
                    </a:cubicBezTo>
                    <a:cubicBezTo>
                      <a:pt x="1000" y="1380"/>
                      <a:pt x="1005" y="1378"/>
                      <a:pt x="1009" y="1375"/>
                    </a:cubicBezTo>
                    <a:cubicBezTo>
                      <a:pt x="1016" y="1371"/>
                      <a:pt x="1021" y="1362"/>
                      <a:pt x="1020" y="1354"/>
                    </a:cubicBezTo>
                    <a:cubicBezTo>
                      <a:pt x="1017" y="1270"/>
                      <a:pt x="1017" y="1270"/>
                      <a:pt x="1017" y="1270"/>
                    </a:cubicBezTo>
                    <a:lnTo>
                      <a:pt x="1301" y="1321"/>
                    </a:lnTo>
                    <a:close/>
                    <a:moveTo>
                      <a:pt x="1040" y="1102"/>
                    </a:moveTo>
                    <a:cubicBezTo>
                      <a:pt x="680" y="1041"/>
                      <a:pt x="680" y="1041"/>
                      <a:pt x="680" y="1041"/>
                    </a:cubicBezTo>
                    <a:cubicBezTo>
                      <a:pt x="813" y="878"/>
                      <a:pt x="813" y="878"/>
                      <a:pt x="813" y="878"/>
                    </a:cubicBezTo>
                    <a:cubicBezTo>
                      <a:pt x="1168" y="923"/>
                      <a:pt x="1168" y="923"/>
                      <a:pt x="1168" y="923"/>
                    </a:cubicBezTo>
                    <a:lnTo>
                      <a:pt x="1040" y="1102"/>
                    </a:lnTo>
                    <a:close/>
                    <a:moveTo>
                      <a:pt x="325" y="981"/>
                    </a:moveTo>
                    <a:cubicBezTo>
                      <a:pt x="464" y="835"/>
                      <a:pt x="464" y="835"/>
                      <a:pt x="464" y="835"/>
                    </a:cubicBezTo>
                    <a:cubicBezTo>
                      <a:pt x="753" y="871"/>
                      <a:pt x="753" y="871"/>
                      <a:pt x="753" y="871"/>
                    </a:cubicBezTo>
                    <a:cubicBezTo>
                      <a:pt x="622" y="1031"/>
                      <a:pt x="622" y="1031"/>
                      <a:pt x="622" y="1031"/>
                    </a:cubicBezTo>
                    <a:lnTo>
                      <a:pt x="325" y="981"/>
                    </a:lnTo>
                    <a:close/>
                    <a:moveTo>
                      <a:pt x="445" y="587"/>
                    </a:moveTo>
                    <a:cubicBezTo>
                      <a:pt x="621" y="598"/>
                      <a:pt x="621" y="598"/>
                      <a:pt x="621" y="598"/>
                    </a:cubicBezTo>
                    <a:cubicBezTo>
                      <a:pt x="445" y="782"/>
                      <a:pt x="445" y="782"/>
                      <a:pt x="445" y="782"/>
                    </a:cubicBezTo>
                    <a:cubicBezTo>
                      <a:pt x="267" y="760"/>
                      <a:pt x="267" y="760"/>
                      <a:pt x="267" y="760"/>
                    </a:cubicBezTo>
                    <a:lnTo>
                      <a:pt x="445" y="587"/>
                    </a:lnTo>
                    <a:close/>
                    <a:moveTo>
                      <a:pt x="648" y="391"/>
                    </a:moveTo>
                    <a:cubicBezTo>
                      <a:pt x="819" y="390"/>
                      <a:pt x="819" y="390"/>
                      <a:pt x="819" y="390"/>
                    </a:cubicBezTo>
                    <a:cubicBezTo>
                      <a:pt x="666" y="550"/>
                      <a:pt x="666" y="550"/>
                      <a:pt x="666" y="550"/>
                    </a:cubicBezTo>
                    <a:cubicBezTo>
                      <a:pt x="495" y="540"/>
                      <a:pt x="495" y="540"/>
                      <a:pt x="495" y="540"/>
                    </a:cubicBezTo>
                    <a:lnTo>
                      <a:pt x="648" y="391"/>
                    </a:lnTo>
                    <a:close/>
                    <a:moveTo>
                      <a:pt x="1359" y="133"/>
                    </a:moveTo>
                    <a:cubicBezTo>
                      <a:pt x="1192" y="336"/>
                      <a:pt x="1192" y="336"/>
                      <a:pt x="1192" y="336"/>
                    </a:cubicBezTo>
                    <a:cubicBezTo>
                      <a:pt x="939" y="338"/>
                      <a:pt x="939" y="338"/>
                      <a:pt x="939" y="338"/>
                    </a:cubicBezTo>
                    <a:cubicBezTo>
                      <a:pt x="1091" y="179"/>
                      <a:pt x="1091" y="179"/>
                      <a:pt x="1091" y="179"/>
                    </a:cubicBezTo>
                    <a:lnTo>
                      <a:pt x="1359" y="133"/>
                    </a:lnTo>
                    <a:close/>
                    <a:moveTo>
                      <a:pt x="1151" y="387"/>
                    </a:moveTo>
                    <a:cubicBezTo>
                      <a:pt x="1000" y="571"/>
                      <a:pt x="1000" y="571"/>
                      <a:pt x="1000" y="571"/>
                    </a:cubicBezTo>
                    <a:cubicBezTo>
                      <a:pt x="732" y="554"/>
                      <a:pt x="732" y="554"/>
                      <a:pt x="732" y="554"/>
                    </a:cubicBezTo>
                    <a:cubicBezTo>
                      <a:pt x="890" y="389"/>
                      <a:pt x="890" y="389"/>
                      <a:pt x="890" y="389"/>
                    </a:cubicBezTo>
                    <a:lnTo>
                      <a:pt x="1151" y="387"/>
                    </a:lnTo>
                    <a:close/>
                    <a:moveTo>
                      <a:pt x="1400" y="595"/>
                    </a:moveTo>
                    <a:cubicBezTo>
                      <a:pt x="1062" y="574"/>
                      <a:pt x="1062" y="574"/>
                      <a:pt x="1062" y="574"/>
                    </a:cubicBezTo>
                    <a:cubicBezTo>
                      <a:pt x="1217" y="386"/>
                      <a:pt x="1217" y="386"/>
                      <a:pt x="1217" y="386"/>
                    </a:cubicBezTo>
                    <a:cubicBezTo>
                      <a:pt x="1551" y="383"/>
                      <a:pt x="1551" y="383"/>
                      <a:pt x="1551" y="383"/>
                    </a:cubicBezTo>
                    <a:lnTo>
                      <a:pt x="1400" y="595"/>
                    </a:lnTo>
                    <a:close/>
                    <a:moveTo>
                      <a:pt x="1201" y="876"/>
                    </a:moveTo>
                    <a:cubicBezTo>
                      <a:pt x="851" y="832"/>
                      <a:pt x="851" y="832"/>
                      <a:pt x="851" y="832"/>
                    </a:cubicBezTo>
                    <a:cubicBezTo>
                      <a:pt x="1023" y="622"/>
                      <a:pt x="1023" y="622"/>
                      <a:pt x="1023" y="622"/>
                    </a:cubicBezTo>
                    <a:cubicBezTo>
                      <a:pt x="1366" y="643"/>
                      <a:pt x="1366" y="643"/>
                      <a:pt x="1366" y="643"/>
                    </a:cubicBezTo>
                    <a:lnTo>
                      <a:pt x="1201" y="876"/>
                    </a:lnTo>
                    <a:close/>
                    <a:moveTo>
                      <a:pt x="687" y="602"/>
                    </a:moveTo>
                    <a:cubicBezTo>
                      <a:pt x="960" y="619"/>
                      <a:pt x="960" y="619"/>
                      <a:pt x="960" y="619"/>
                    </a:cubicBezTo>
                    <a:cubicBezTo>
                      <a:pt x="791" y="825"/>
                      <a:pt x="791" y="825"/>
                      <a:pt x="791" y="825"/>
                    </a:cubicBezTo>
                    <a:cubicBezTo>
                      <a:pt x="508" y="790"/>
                      <a:pt x="508" y="790"/>
                      <a:pt x="508" y="790"/>
                    </a:cubicBezTo>
                    <a:lnTo>
                      <a:pt x="687" y="602"/>
                    </a:lnTo>
                    <a:close/>
                    <a:moveTo>
                      <a:pt x="1587" y="332"/>
                    </a:moveTo>
                    <a:cubicBezTo>
                      <a:pt x="1259" y="335"/>
                      <a:pt x="1259" y="335"/>
                      <a:pt x="1259" y="335"/>
                    </a:cubicBezTo>
                    <a:cubicBezTo>
                      <a:pt x="1435" y="120"/>
                      <a:pt x="1435" y="120"/>
                      <a:pt x="1435" y="120"/>
                    </a:cubicBezTo>
                    <a:cubicBezTo>
                      <a:pt x="1779" y="62"/>
                      <a:pt x="1779" y="62"/>
                      <a:pt x="1779" y="62"/>
                    </a:cubicBezTo>
                    <a:lnTo>
                      <a:pt x="1587" y="332"/>
                    </a:lnTo>
                    <a:close/>
                    <a:moveTo>
                      <a:pt x="821" y="225"/>
                    </a:moveTo>
                    <a:cubicBezTo>
                      <a:pt x="1007" y="193"/>
                      <a:pt x="1007" y="193"/>
                      <a:pt x="1007" y="193"/>
                    </a:cubicBezTo>
                    <a:cubicBezTo>
                      <a:pt x="868" y="339"/>
                      <a:pt x="868" y="339"/>
                      <a:pt x="868" y="339"/>
                    </a:cubicBezTo>
                    <a:cubicBezTo>
                      <a:pt x="701" y="341"/>
                      <a:pt x="701" y="341"/>
                      <a:pt x="701" y="341"/>
                    </a:cubicBezTo>
                    <a:lnTo>
                      <a:pt x="821" y="225"/>
                    </a:lnTo>
                    <a:close/>
                    <a:moveTo>
                      <a:pt x="220" y="805"/>
                    </a:moveTo>
                    <a:cubicBezTo>
                      <a:pt x="402" y="827"/>
                      <a:pt x="402" y="827"/>
                      <a:pt x="402" y="827"/>
                    </a:cubicBezTo>
                    <a:cubicBezTo>
                      <a:pt x="265" y="970"/>
                      <a:pt x="265" y="970"/>
                      <a:pt x="265" y="970"/>
                    </a:cubicBezTo>
                    <a:cubicBezTo>
                      <a:pt x="81" y="939"/>
                      <a:pt x="81" y="939"/>
                      <a:pt x="81" y="939"/>
                    </a:cubicBezTo>
                    <a:lnTo>
                      <a:pt x="220" y="8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7" name="Freeform 20">
                <a:extLst>
                  <a:ext uri="{FF2B5EF4-FFF2-40B4-BE49-F238E27FC236}">
                    <a16:creationId xmlns:a16="http://schemas.microsoft.com/office/drawing/2014/main" id="{12DDFB2A-02B8-2AFF-965C-285141C43A36}"/>
                  </a:ext>
                </a:extLst>
              </p:cNvPr>
              <p:cNvSpPr>
                <a:spLocks noEditPoints="1"/>
              </p:cNvSpPr>
              <p:nvPr/>
            </p:nvSpPr>
            <p:spPr bwMode="gray">
              <a:xfrm>
                <a:off x="3538078" y="1476218"/>
                <a:ext cx="126245" cy="122522"/>
              </a:xfrm>
              <a:custGeom>
                <a:avLst/>
                <a:gdLst>
                  <a:gd name="T0" fmla="*/ 172 w 343"/>
                  <a:gd name="T1" fmla="*/ 333 h 333"/>
                  <a:gd name="T2" fmla="*/ 237 w 343"/>
                  <a:gd name="T3" fmla="*/ 320 h 333"/>
                  <a:gd name="T4" fmla="*/ 326 w 343"/>
                  <a:gd name="T5" fmla="*/ 230 h 333"/>
                  <a:gd name="T6" fmla="*/ 325 w 343"/>
                  <a:gd name="T7" fmla="*/ 105 h 333"/>
                  <a:gd name="T8" fmla="*/ 234 w 343"/>
                  <a:gd name="T9" fmla="*/ 17 h 333"/>
                  <a:gd name="T10" fmla="*/ 106 w 343"/>
                  <a:gd name="T11" fmla="*/ 18 h 333"/>
                  <a:gd name="T12" fmla="*/ 16 w 343"/>
                  <a:gd name="T13" fmla="*/ 108 h 333"/>
                  <a:gd name="T14" fmla="*/ 18 w 343"/>
                  <a:gd name="T15" fmla="*/ 233 h 333"/>
                  <a:gd name="T16" fmla="*/ 172 w 343"/>
                  <a:gd name="T17" fmla="*/ 333 h 333"/>
                  <a:gd name="T18" fmla="*/ 64 w 343"/>
                  <a:gd name="T19" fmla="*/ 126 h 333"/>
                  <a:gd name="T20" fmla="*/ 126 w 343"/>
                  <a:gd name="T21" fmla="*/ 64 h 333"/>
                  <a:gd name="T22" fmla="*/ 171 w 343"/>
                  <a:gd name="T23" fmla="*/ 55 h 333"/>
                  <a:gd name="T24" fmla="*/ 215 w 343"/>
                  <a:gd name="T25" fmla="*/ 63 h 333"/>
                  <a:gd name="T26" fmla="*/ 278 w 343"/>
                  <a:gd name="T27" fmla="*/ 124 h 333"/>
                  <a:gd name="T28" fmla="*/ 279 w 343"/>
                  <a:gd name="T29" fmla="*/ 212 h 333"/>
                  <a:gd name="T30" fmla="*/ 217 w 343"/>
                  <a:gd name="T31" fmla="*/ 274 h 333"/>
                  <a:gd name="T32" fmla="*/ 65 w 343"/>
                  <a:gd name="T33" fmla="*/ 214 h 333"/>
                  <a:gd name="T34" fmla="*/ 64 w 343"/>
                  <a:gd name="T35" fmla="*/ 12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3" h="333">
                    <a:moveTo>
                      <a:pt x="172" y="333"/>
                    </a:moveTo>
                    <a:cubicBezTo>
                      <a:pt x="193" y="333"/>
                      <a:pt x="216" y="329"/>
                      <a:pt x="237" y="320"/>
                    </a:cubicBezTo>
                    <a:cubicBezTo>
                      <a:pt x="278" y="303"/>
                      <a:pt x="310" y="271"/>
                      <a:pt x="326" y="230"/>
                    </a:cubicBezTo>
                    <a:cubicBezTo>
                      <a:pt x="343" y="190"/>
                      <a:pt x="343" y="145"/>
                      <a:pt x="325" y="105"/>
                    </a:cubicBezTo>
                    <a:cubicBezTo>
                      <a:pt x="308" y="64"/>
                      <a:pt x="275" y="33"/>
                      <a:pt x="234" y="17"/>
                    </a:cubicBezTo>
                    <a:cubicBezTo>
                      <a:pt x="192" y="0"/>
                      <a:pt x="147" y="1"/>
                      <a:pt x="106" y="18"/>
                    </a:cubicBezTo>
                    <a:cubicBezTo>
                      <a:pt x="65" y="35"/>
                      <a:pt x="33" y="67"/>
                      <a:pt x="16" y="108"/>
                    </a:cubicBezTo>
                    <a:cubicBezTo>
                      <a:pt x="0" y="148"/>
                      <a:pt x="0" y="193"/>
                      <a:pt x="18" y="233"/>
                    </a:cubicBezTo>
                    <a:cubicBezTo>
                      <a:pt x="45" y="296"/>
                      <a:pt x="107" y="333"/>
                      <a:pt x="172" y="333"/>
                    </a:cubicBezTo>
                    <a:close/>
                    <a:moveTo>
                      <a:pt x="64" y="126"/>
                    </a:moveTo>
                    <a:cubicBezTo>
                      <a:pt x="75" y="98"/>
                      <a:pt x="97" y="76"/>
                      <a:pt x="126" y="64"/>
                    </a:cubicBezTo>
                    <a:cubicBezTo>
                      <a:pt x="141" y="58"/>
                      <a:pt x="156" y="55"/>
                      <a:pt x="171" y="55"/>
                    </a:cubicBezTo>
                    <a:cubicBezTo>
                      <a:pt x="186" y="55"/>
                      <a:pt x="201" y="58"/>
                      <a:pt x="215" y="63"/>
                    </a:cubicBezTo>
                    <a:cubicBezTo>
                      <a:pt x="243" y="75"/>
                      <a:pt x="266" y="96"/>
                      <a:pt x="278" y="124"/>
                    </a:cubicBezTo>
                    <a:cubicBezTo>
                      <a:pt x="290" y="152"/>
                      <a:pt x="290" y="183"/>
                      <a:pt x="279" y="212"/>
                    </a:cubicBezTo>
                    <a:cubicBezTo>
                      <a:pt x="267" y="240"/>
                      <a:pt x="245" y="262"/>
                      <a:pt x="217" y="274"/>
                    </a:cubicBezTo>
                    <a:cubicBezTo>
                      <a:pt x="158" y="298"/>
                      <a:pt x="90" y="271"/>
                      <a:pt x="65" y="214"/>
                    </a:cubicBezTo>
                    <a:cubicBezTo>
                      <a:pt x="53" y="186"/>
                      <a:pt x="52" y="155"/>
                      <a:pt x="6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8" name="Freeform 21">
                <a:extLst>
                  <a:ext uri="{FF2B5EF4-FFF2-40B4-BE49-F238E27FC236}">
                    <a16:creationId xmlns:a16="http://schemas.microsoft.com/office/drawing/2014/main" id="{B3312B81-A230-9B00-0BCC-C8E5E77A3DF3}"/>
                  </a:ext>
                </a:extLst>
              </p:cNvPr>
              <p:cNvSpPr>
                <a:spLocks/>
              </p:cNvSpPr>
              <p:nvPr/>
            </p:nvSpPr>
            <p:spPr bwMode="gray">
              <a:xfrm>
                <a:off x="3538492" y="1407722"/>
                <a:ext cx="41484" cy="66981"/>
              </a:xfrm>
              <a:custGeom>
                <a:avLst/>
                <a:gdLst>
                  <a:gd name="T0" fmla="*/ 61 w 113"/>
                  <a:gd name="T1" fmla="*/ 167 h 182"/>
                  <a:gd name="T2" fmla="*/ 84 w 113"/>
                  <a:gd name="T3" fmla="*/ 182 h 182"/>
                  <a:gd name="T4" fmla="*/ 94 w 113"/>
                  <a:gd name="T5" fmla="*/ 180 h 182"/>
                  <a:gd name="T6" fmla="*/ 108 w 113"/>
                  <a:gd name="T7" fmla="*/ 147 h 182"/>
                  <a:gd name="T8" fmla="*/ 52 w 113"/>
                  <a:gd name="T9" fmla="*/ 19 h 182"/>
                  <a:gd name="T10" fmla="*/ 19 w 113"/>
                  <a:gd name="T11" fmla="*/ 5 h 182"/>
                  <a:gd name="T12" fmla="*/ 5 w 113"/>
                  <a:gd name="T13" fmla="*/ 38 h 182"/>
                  <a:gd name="T14" fmla="*/ 61 w 113"/>
                  <a:gd name="T15" fmla="*/ 167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82">
                    <a:moveTo>
                      <a:pt x="61" y="167"/>
                    </a:moveTo>
                    <a:cubicBezTo>
                      <a:pt x="65" y="176"/>
                      <a:pt x="74" y="182"/>
                      <a:pt x="84" y="182"/>
                    </a:cubicBezTo>
                    <a:cubicBezTo>
                      <a:pt x="88" y="182"/>
                      <a:pt x="91" y="181"/>
                      <a:pt x="94" y="180"/>
                    </a:cubicBezTo>
                    <a:cubicBezTo>
                      <a:pt x="107" y="174"/>
                      <a:pt x="113" y="160"/>
                      <a:pt x="108" y="147"/>
                    </a:cubicBezTo>
                    <a:cubicBezTo>
                      <a:pt x="52" y="19"/>
                      <a:pt x="52" y="19"/>
                      <a:pt x="52" y="19"/>
                    </a:cubicBezTo>
                    <a:cubicBezTo>
                      <a:pt x="47" y="6"/>
                      <a:pt x="32" y="0"/>
                      <a:pt x="19" y="5"/>
                    </a:cubicBezTo>
                    <a:cubicBezTo>
                      <a:pt x="6" y="11"/>
                      <a:pt x="0" y="26"/>
                      <a:pt x="5" y="38"/>
                    </a:cubicBezTo>
                    <a:lnTo>
                      <a:pt x="61"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Freeform 22">
                <a:extLst>
                  <a:ext uri="{FF2B5EF4-FFF2-40B4-BE49-F238E27FC236}">
                    <a16:creationId xmlns:a16="http://schemas.microsoft.com/office/drawing/2014/main" id="{F387EEF7-3D7B-13A8-CA32-992EBD3BCA9C}"/>
                  </a:ext>
                </a:extLst>
              </p:cNvPr>
              <p:cNvSpPr>
                <a:spLocks/>
              </p:cNvSpPr>
              <p:nvPr/>
            </p:nvSpPr>
            <p:spPr bwMode="gray">
              <a:xfrm>
                <a:off x="3467100" y="1479113"/>
                <a:ext cx="69876" cy="39003"/>
              </a:xfrm>
              <a:custGeom>
                <a:avLst/>
                <a:gdLst>
                  <a:gd name="T0" fmla="*/ 20 w 190"/>
                  <a:gd name="T1" fmla="*/ 52 h 106"/>
                  <a:gd name="T2" fmla="*/ 151 w 190"/>
                  <a:gd name="T3" fmla="*/ 104 h 106"/>
                  <a:gd name="T4" fmla="*/ 161 w 190"/>
                  <a:gd name="T5" fmla="*/ 106 h 106"/>
                  <a:gd name="T6" fmla="*/ 185 w 190"/>
                  <a:gd name="T7" fmla="*/ 90 h 106"/>
                  <a:gd name="T8" fmla="*/ 170 w 190"/>
                  <a:gd name="T9" fmla="*/ 57 h 106"/>
                  <a:gd name="T10" fmla="*/ 39 w 190"/>
                  <a:gd name="T11" fmla="*/ 5 h 106"/>
                  <a:gd name="T12" fmla="*/ 6 w 190"/>
                  <a:gd name="T13" fmla="*/ 19 h 106"/>
                  <a:gd name="T14" fmla="*/ 20 w 190"/>
                  <a:gd name="T15" fmla="*/ 52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06">
                    <a:moveTo>
                      <a:pt x="20" y="52"/>
                    </a:moveTo>
                    <a:cubicBezTo>
                      <a:pt x="151" y="104"/>
                      <a:pt x="151" y="104"/>
                      <a:pt x="151" y="104"/>
                    </a:cubicBezTo>
                    <a:cubicBezTo>
                      <a:pt x="154" y="105"/>
                      <a:pt x="158" y="106"/>
                      <a:pt x="161" y="106"/>
                    </a:cubicBezTo>
                    <a:cubicBezTo>
                      <a:pt x="171" y="106"/>
                      <a:pt x="181" y="100"/>
                      <a:pt x="185" y="90"/>
                    </a:cubicBezTo>
                    <a:cubicBezTo>
                      <a:pt x="190" y="77"/>
                      <a:pt x="184" y="62"/>
                      <a:pt x="170" y="57"/>
                    </a:cubicBezTo>
                    <a:cubicBezTo>
                      <a:pt x="39" y="5"/>
                      <a:pt x="39" y="5"/>
                      <a:pt x="39" y="5"/>
                    </a:cubicBezTo>
                    <a:cubicBezTo>
                      <a:pt x="26" y="0"/>
                      <a:pt x="11" y="6"/>
                      <a:pt x="6" y="19"/>
                    </a:cubicBezTo>
                    <a:cubicBezTo>
                      <a:pt x="0" y="32"/>
                      <a:pt x="7" y="47"/>
                      <a:pt x="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23">
                <a:extLst>
                  <a:ext uri="{FF2B5EF4-FFF2-40B4-BE49-F238E27FC236}">
                    <a16:creationId xmlns:a16="http://schemas.microsoft.com/office/drawing/2014/main" id="{8445F32F-F5A1-0994-5F37-81F7E166BED7}"/>
                  </a:ext>
                </a:extLst>
              </p:cNvPr>
              <p:cNvSpPr>
                <a:spLocks/>
              </p:cNvSpPr>
              <p:nvPr/>
            </p:nvSpPr>
            <p:spPr bwMode="gray">
              <a:xfrm>
                <a:off x="3468204" y="1559048"/>
                <a:ext cx="69462" cy="39691"/>
              </a:xfrm>
              <a:custGeom>
                <a:avLst/>
                <a:gdLst>
                  <a:gd name="T0" fmla="*/ 149 w 189"/>
                  <a:gd name="T1" fmla="*/ 5 h 108"/>
                  <a:gd name="T2" fmla="*/ 19 w 189"/>
                  <a:gd name="T3" fmla="*/ 60 h 108"/>
                  <a:gd name="T4" fmla="*/ 5 w 189"/>
                  <a:gd name="T5" fmla="*/ 93 h 108"/>
                  <a:gd name="T6" fmla="*/ 29 w 189"/>
                  <a:gd name="T7" fmla="*/ 108 h 108"/>
                  <a:gd name="T8" fmla="*/ 39 w 189"/>
                  <a:gd name="T9" fmla="*/ 106 h 108"/>
                  <a:gd name="T10" fmla="*/ 170 w 189"/>
                  <a:gd name="T11" fmla="*/ 52 h 108"/>
                  <a:gd name="T12" fmla="*/ 183 w 189"/>
                  <a:gd name="T13" fmla="*/ 19 h 108"/>
                  <a:gd name="T14" fmla="*/ 149 w 189"/>
                  <a:gd name="T15" fmla="*/ 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08">
                    <a:moveTo>
                      <a:pt x="149" y="5"/>
                    </a:moveTo>
                    <a:cubicBezTo>
                      <a:pt x="19" y="60"/>
                      <a:pt x="19" y="60"/>
                      <a:pt x="19" y="60"/>
                    </a:cubicBezTo>
                    <a:cubicBezTo>
                      <a:pt x="6" y="65"/>
                      <a:pt x="0" y="80"/>
                      <a:pt x="5" y="93"/>
                    </a:cubicBezTo>
                    <a:cubicBezTo>
                      <a:pt x="10" y="102"/>
                      <a:pt x="19" y="108"/>
                      <a:pt x="29" y="108"/>
                    </a:cubicBezTo>
                    <a:cubicBezTo>
                      <a:pt x="32" y="108"/>
                      <a:pt x="36" y="107"/>
                      <a:pt x="39" y="106"/>
                    </a:cubicBezTo>
                    <a:cubicBezTo>
                      <a:pt x="170" y="52"/>
                      <a:pt x="170" y="52"/>
                      <a:pt x="170" y="52"/>
                    </a:cubicBezTo>
                    <a:cubicBezTo>
                      <a:pt x="183" y="46"/>
                      <a:pt x="189" y="31"/>
                      <a:pt x="183" y="19"/>
                    </a:cubicBezTo>
                    <a:cubicBezTo>
                      <a:pt x="178" y="6"/>
                      <a:pt x="163" y="0"/>
                      <a:pt x="14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24">
                <a:extLst>
                  <a:ext uri="{FF2B5EF4-FFF2-40B4-BE49-F238E27FC236}">
                    <a16:creationId xmlns:a16="http://schemas.microsoft.com/office/drawing/2014/main" id="{446AE0E8-BDB5-4E00-D535-F85DB831CCDD}"/>
                  </a:ext>
                </a:extLst>
              </p:cNvPr>
              <p:cNvSpPr>
                <a:spLocks/>
              </p:cNvSpPr>
              <p:nvPr/>
            </p:nvSpPr>
            <p:spPr bwMode="gray">
              <a:xfrm>
                <a:off x="3540697" y="1601359"/>
                <a:ext cx="40795" cy="67394"/>
              </a:xfrm>
              <a:custGeom>
                <a:avLst/>
                <a:gdLst>
                  <a:gd name="T0" fmla="*/ 59 w 111"/>
                  <a:gd name="T1" fmla="*/ 20 h 183"/>
                  <a:gd name="T2" fmla="*/ 6 w 111"/>
                  <a:gd name="T3" fmla="*/ 149 h 183"/>
                  <a:gd name="T4" fmla="*/ 20 w 111"/>
                  <a:gd name="T5" fmla="*/ 181 h 183"/>
                  <a:gd name="T6" fmla="*/ 29 w 111"/>
                  <a:gd name="T7" fmla="*/ 183 h 183"/>
                  <a:gd name="T8" fmla="*/ 53 w 111"/>
                  <a:gd name="T9" fmla="*/ 168 h 183"/>
                  <a:gd name="T10" fmla="*/ 106 w 111"/>
                  <a:gd name="T11" fmla="*/ 38 h 183"/>
                  <a:gd name="T12" fmla="*/ 92 w 111"/>
                  <a:gd name="T13" fmla="*/ 6 h 183"/>
                  <a:gd name="T14" fmla="*/ 59 w 111"/>
                  <a:gd name="T15" fmla="*/ 20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83">
                    <a:moveTo>
                      <a:pt x="59" y="20"/>
                    </a:moveTo>
                    <a:cubicBezTo>
                      <a:pt x="6" y="149"/>
                      <a:pt x="6" y="149"/>
                      <a:pt x="6" y="149"/>
                    </a:cubicBezTo>
                    <a:cubicBezTo>
                      <a:pt x="0" y="162"/>
                      <a:pt x="7" y="176"/>
                      <a:pt x="20" y="181"/>
                    </a:cubicBezTo>
                    <a:cubicBezTo>
                      <a:pt x="23" y="183"/>
                      <a:pt x="26" y="183"/>
                      <a:pt x="29" y="183"/>
                    </a:cubicBezTo>
                    <a:cubicBezTo>
                      <a:pt x="40" y="183"/>
                      <a:pt x="49" y="177"/>
                      <a:pt x="53" y="168"/>
                    </a:cubicBezTo>
                    <a:cubicBezTo>
                      <a:pt x="106" y="38"/>
                      <a:pt x="106" y="38"/>
                      <a:pt x="106" y="38"/>
                    </a:cubicBezTo>
                    <a:cubicBezTo>
                      <a:pt x="111" y="25"/>
                      <a:pt x="105" y="11"/>
                      <a:pt x="92" y="6"/>
                    </a:cubicBezTo>
                    <a:cubicBezTo>
                      <a:pt x="79" y="0"/>
                      <a:pt x="64" y="7"/>
                      <a:pt x="5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2" name="Freeform 25">
                <a:extLst>
                  <a:ext uri="{FF2B5EF4-FFF2-40B4-BE49-F238E27FC236}">
                    <a16:creationId xmlns:a16="http://schemas.microsoft.com/office/drawing/2014/main" id="{1EC04A87-FD65-0EED-0C77-319AD3E6EF97}"/>
                  </a:ext>
                </a:extLst>
              </p:cNvPr>
              <p:cNvSpPr>
                <a:spLocks/>
              </p:cNvSpPr>
              <p:nvPr/>
            </p:nvSpPr>
            <p:spPr bwMode="gray">
              <a:xfrm>
                <a:off x="3622011" y="1600946"/>
                <a:ext cx="41898" cy="67119"/>
              </a:xfrm>
              <a:custGeom>
                <a:avLst/>
                <a:gdLst>
                  <a:gd name="T0" fmla="*/ 19 w 114"/>
                  <a:gd name="T1" fmla="*/ 5 h 182"/>
                  <a:gd name="T2" fmla="*/ 6 w 114"/>
                  <a:gd name="T3" fmla="*/ 38 h 182"/>
                  <a:gd name="T4" fmla="*/ 61 w 114"/>
                  <a:gd name="T5" fmla="*/ 166 h 182"/>
                  <a:gd name="T6" fmla="*/ 85 w 114"/>
                  <a:gd name="T7" fmla="*/ 182 h 182"/>
                  <a:gd name="T8" fmla="*/ 95 w 114"/>
                  <a:gd name="T9" fmla="*/ 180 h 182"/>
                  <a:gd name="T10" fmla="*/ 108 w 114"/>
                  <a:gd name="T11" fmla="*/ 147 h 182"/>
                  <a:gd name="T12" fmla="*/ 53 w 114"/>
                  <a:gd name="T13" fmla="*/ 18 h 182"/>
                  <a:gd name="T14" fmla="*/ 19 w 114"/>
                  <a:gd name="T15" fmla="*/ 5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82">
                    <a:moveTo>
                      <a:pt x="19" y="5"/>
                    </a:moveTo>
                    <a:cubicBezTo>
                      <a:pt x="6" y="11"/>
                      <a:pt x="0" y="25"/>
                      <a:pt x="6" y="38"/>
                    </a:cubicBezTo>
                    <a:cubicBezTo>
                      <a:pt x="61" y="166"/>
                      <a:pt x="61" y="166"/>
                      <a:pt x="61" y="166"/>
                    </a:cubicBezTo>
                    <a:cubicBezTo>
                      <a:pt x="65" y="176"/>
                      <a:pt x="75" y="182"/>
                      <a:pt x="85" y="182"/>
                    </a:cubicBezTo>
                    <a:cubicBezTo>
                      <a:pt x="88" y="182"/>
                      <a:pt x="92" y="181"/>
                      <a:pt x="95" y="180"/>
                    </a:cubicBezTo>
                    <a:cubicBezTo>
                      <a:pt x="108" y="174"/>
                      <a:pt x="114" y="159"/>
                      <a:pt x="108" y="147"/>
                    </a:cubicBezTo>
                    <a:cubicBezTo>
                      <a:pt x="53" y="18"/>
                      <a:pt x="53" y="18"/>
                      <a:pt x="53" y="18"/>
                    </a:cubicBezTo>
                    <a:cubicBezTo>
                      <a:pt x="47" y="6"/>
                      <a:pt x="32" y="0"/>
                      <a:pt x="1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26">
                <a:extLst>
                  <a:ext uri="{FF2B5EF4-FFF2-40B4-BE49-F238E27FC236}">
                    <a16:creationId xmlns:a16="http://schemas.microsoft.com/office/drawing/2014/main" id="{9067B1F3-AEB0-F045-D803-8E0CA1513614}"/>
                  </a:ext>
                </a:extLst>
              </p:cNvPr>
              <p:cNvSpPr>
                <a:spLocks/>
              </p:cNvSpPr>
              <p:nvPr/>
            </p:nvSpPr>
            <p:spPr bwMode="gray">
              <a:xfrm>
                <a:off x="3665425" y="1557532"/>
                <a:ext cx="69462" cy="39003"/>
              </a:xfrm>
              <a:custGeom>
                <a:avLst/>
                <a:gdLst>
                  <a:gd name="T0" fmla="*/ 170 w 189"/>
                  <a:gd name="T1" fmla="*/ 57 h 106"/>
                  <a:gd name="T2" fmla="*/ 38 w 189"/>
                  <a:gd name="T3" fmla="*/ 5 h 106"/>
                  <a:gd name="T4" fmla="*/ 5 w 189"/>
                  <a:gd name="T5" fmla="*/ 19 h 106"/>
                  <a:gd name="T6" fmla="*/ 19 w 189"/>
                  <a:gd name="T7" fmla="*/ 52 h 106"/>
                  <a:gd name="T8" fmla="*/ 151 w 189"/>
                  <a:gd name="T9" fmla="*/ 104 h 106"/>
                  <a:gd name="T10" fmla="*/ 160 w 189"/>
                  <a:gd name="T11" fmla="*/ 106 h 106"/>
                  <a:gd name="T12" fmla="*/ 184 w 189"/>
                  <a:gd name="T13" fmla="*/ 90 h 106"/>
                  <a:gd name="T14" fmla="*/ 170 w 189"/>
                  <a:gd name="T15" fmla="*/ 57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06">
                    <a:moveTo>
                      <a:pt x="170" y="57"/>
                    </a:moveTo>
                    <a:cubicBezTo>
                      <a:pt x="38" y="5"/>
                      <a:pt x="38" y="5"/>
                      <a:pt x="38" y="5"/>
                    </a:cubicBezTo>
                    <a:cubicBezTo>
                      <a:pt x="25" y="0"/>
                      <a:pt x="10" y="6"/>
                      <a:pt x="5" y="19"/>
                    </a:cubicBezTo>
                    <a:cubicBezTo>
                      <a:pt x="0" y="32"/>
                      <a:pt x="6" y="47"/>
                      <a:pt x="19" y="52"/>
                    </a:cubicBezTo>
                    <a:cubicBezTo>
                      <a:pt x="151" y="104"/>
                      <a:pt x="151" y="104"/>
                      <a:pt x="151" y="104"/>
                    </a:cubicBezTo>
                    <a:cubicBezTo>
                      <a:pt x="154" y="105"/>
                      <a:pt x="157" y="106"/>
                      <a:pt x="160" y="106"/>
                    </a:cubicBezTo>
                    <a:cubicBezTo>
                      <a:pt x="171" y="106"/>
                      <a:pt x="180" y="100"/>
                      <a:pt x="184" y="90"/>
                    </a:cubicBezTo>
                    <a:cubicBezTo>
                      <a:pt x="189" y="77"/>
                      <a:pt x="183" y="62"/>
                      <a:pt x="17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 name="Freeform 27">
                <a:extLst>
                  <a:ext uri="{FF2B5EF4-FFF2-40B4-BE49-F238E27FC236}">
                    <a16:creationId xmlns:a16="http://schemas.microsoft.com/office/drawing/2014/main" id="{5B222BB0-EADF-D5BF-B562-D5132A8672D3}"/>
                  </a:ext>
                </a:extLst>
              </p:cNvPr>
              <p:cNvSpPr>
                <a:spLocks/>
              </p:cNvSpPr>
              <p:nvPr/>
            </p:nvSpPr>
            <p:spPr bwMode="gray">
              <a:xfrm>
                <a:off x="3664598" y="1476632"/>
                <a:ext cx="69600" cy="40106"/>
              </a:xfrm>
              <a:custGeom>
                <a:avLst/>
                <a:gdLst>
                  <a:gd name="T0" fmla="*/ 29 w 189"/>
                  <a:gd name="T1" fmla="*/ 109 h 109"/>
                  <a:gd name="T2" fmla="*/ 39 w 189"/>
                  <a:gd name="T3" fmla="*/ 107 h 109"/>
                  <a:gd name="T4" fmla="*/ 170 w 189"/>
                  <a:gd name="T5" fmla="*/ 52 h 109"/>
                  <a:gd name="T6" fmla="*/ 183 w 189"/>
                  <a:gd name="T7" fmla="*/ 19 h 109"/>
                  <a:gd name="T8" fmla="*/ 150 w 189"/>
                  <a:gd name="T9" fmla="*/ 6 h 109"/>
                  <a:gd name="T10" fmla="*/ 19 w 189"/>
                  <a:gd name="T11" fmla="*/ 60 h 109"/>
                  <a:gd name="T12" fmla="*/ 6 w 189"/>
                  <a:gd name="T13" fmla="*/ 93 h 109"/>
                  <a:gd name="T14" fmla="*/ 29 w 189"/>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09">
                    <a:moveTo>
                      <a:pt x="29" y="109"/>
                    </a:moveTo>
                    <a:cubicBezTo>
                      <a:pt x="33" y="109"/>
                      <a:pt x="36" y="108"/>
                      <a:pt x="39" y="107"/>
                    </a:cubicBezTo>
                    <a:cubicBezTo>
                      <a:pt x="170" y="52"/>
                      <a:pt x="170" y="52"/>
                      <a:pt x="170" y="52"/>
                    </a:cubicBezTo>
                    <a:cubicBezTo>
                      <a:pt x="183" y="47"/>
                      <a:pt x="189" y="32"/>
                      <a:pt x="183" y="19"/>
                    </a:cubicBezTo>
                    <a:cubicBezTo>
                      <a:pt x="178" y="6"/>
                      <a:pt x="163" y="0"/>
                      <a:pt x="150" y="6"/>
                    </a:cubicBezTo>
                    <a:cubicBezTo>
                      <a:pt x="19" y="60"/>
                      <a:pt x="19" y="60"/>
                      <a:pt x="19" y="60"/>
                    </a:cubicBezTo>
                    <a:cubicBezTo>
                      <a:pt x="6" y="66"/>
                      <a:pt x="0" y="81"/>
                      <a:pt x="6" y="93"/>
                    </a:cubicBezTo>
                    <a:cubicBezTo>
                      <a:pt x="10" y="103"/>
                      <a:pt x="19" y="109"/>
                      <a:pt x="29"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8">
                <a:extLst>
                  <a:ext uri="{FF2B5EF4-FFF2-40B4-BE49-F238E27FC236}">
                    <a16:creationId xmlns:a16="http://schemas.microsoft.com/office/drawing/2014/main" id="{738BD4E5-06E5-981D-E9E0-55DF40A5BABD}"/>
                  </a:ext>
                </a:extLst>
              </p:cNvPr>
              <p:cNvSpPr>
                <a:spLocks/>
              </p:cNvSpPr>
              <p:nvPr/>
            </p:nvSpPr>
            <p:spPr bwMode="gray">
              <a:xfrm>
                <a:off x="3620496" y="1527493"/>
                <a:ext cx="40796" cy="67393"/>
              </a:xfrm>
              <a:custGeom>
                <a:avLst/>
                <a:gdLst>
                  <a:gd name="T0" fmla="*/ 20 w 111"/>
                  <a:gd name="T1" fmla="*/ 181 h 183"/>
                  <a:gd name="T2" fmla="*/ 29 w 111"/>
                  <a:gd name="T3" fmla="*/ 183 h 183"/>
                  <a:gd name="T4" fmla="*/ 53 w 111"/>
                  <a:gd name="T5" fmla="*/ 167 h 183"/>
                  <a:gd name="T6" fmla="*/ 106 w 111"/>
                  <a:gd name="T7" fmla="*/ 38 h 183"/>
                  <a:gd name="T8" fmla="*/ 92 w 111"/>
                  <a:gd name="T9" fmla="*/ 5 h 183"/>
                  <a:gd name="T10" fmla="*/ 59 w 111"/>
                  <a:gd name="T11" fmla="*/ 19 h 183"/>
                  <a:gd name="T12" fmla="*/ 6 w 111"/>
                  <a:gd name="T13" fmla="*/ 149 h 183"/>
                  <a:gd name="T14" fmla="*/ 20 w 111"/>
                  <a:gd name="T15" fmla="*/ 181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83">
                    <a:moveTo>
                      <a:pt x="20" y="181"/>
                    </a:moveTo>
                    <a:cubicBezTo>
                      <a:pt x="23" y="183"/>
                      <a:pt x="26" y="183"/>
                      <a:pt x="29" y="183"/>
                    </a:cubicBezTo>
                    <a:cubicBezTo>
                      <a:pt x="39" y="183"/>
                      <a:pt x="49" y="177"/>
                      <a:pt x="53" y="167"/>
                    </a:cubicBezTo>
                    <a:cubicBezTo>
                      <a:pt x="106" y="38"/>
                      <a:pt x="106" y="38"/>
                      <a:pt x="106" y="38"/>
                    </a:cubicBezTo>
                    <a:cubicBezTo>
                      <a:pt x="111" y="25"/>
                      <a:pt x="105" y="11"/>
                      <a:pt x="92" y="5"/>
                    </a:cubicBezTo>
                    <a:cubicBezTo>
                      <a:pt x="79" y="0"/>
                      <a:pt x="64" y="7"/>
                      <a:pt x="59" y="19"/>
                    </a:cubicBezTo>
                    <a:cubicBezTo>
                      <a:pt x="6" y="149"/>
                      <a:pt x="6" y="149"/>
                      <a:pt x="6" y="149"/>
                    </a:cubicBezTo>
                    <a:cubicBezTo>
                      <a:pt x="0" y="162"/>
                      <a:pt x="7" y="176"/>
                      <a:pt x="20" y="1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0000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sp>
        <p:nvSpPr>
          <p:cNvPr id="183" name="Rectangle: Rounded Corners 182">
            <a:extLst>
              <a:ext uri="{FF2B5EF4-FFF2-40B4-BE49-F238E27FC236}">
                <a16:creationId xmlns:a16="http://schemas.microsoft.com/office/drawing/2014/main" id="{59DCC1E0-7A6C-8B3F-6586-43DF53912212}"/>
              </a:ext>
            </a:extLst>
          </p:cNvPr>
          <p:cNvSpPr/>
          <p:nvPr/>
        </p:nvSpPr>
        <p:spPr>
          <a:xfrm>
            <a:off x="4220588" y="1269053"/>
            <a:ext cx="3780000" cy="216000"/>
          </a:xfrm>
          <a:prstGeom prst="roundRect">
            <a:avLst>
              <a:gd name="adj" fmla="val 50000"/>
            </a:avLst>
          </a:prstGeom>
          <a:solidFill>
            <a:schemeClr val="accent6">
              <a:lumMod val="40000"/>
              <a:lumOff val="60000"/>
            </a:scheme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latin typeface="Lato" panose="020F0502020204030203" pitchFamily="34" charset="0"/>
                <a:sym typeface="Lato" panose="020F0502020204030203" pitchFamily="34" charset="0"/>
              </a:rPr>
              <a:t>Base scenario</a:t>
            </a:r>
          </a:p>
        </p:txBody>
      </p:sp>
      <p:sp>
        <p:nvSpPr>
          <p:cNvPr id="2" name="Text Placeholder 5">
            <a:extLst>
              <a:ext uri="{FF2B5EF4-FFF2-40B4-BE49-F238E27FC236}">
                <a16:creationId xmlns:a16="http://schemas.microsoft.com/office/drawing/2014/main" id="{13273B3B-FDFE-4BC3-7F37-FFA059FECD45}"/>
              </a:ext>
            </a:extLst>
          </p:cNvPr>
          <p:cNvSpPr txBox="1">
            <a:spLocks/>
          </p:cNvSpPr>
          <p:nvPr/>
        </p:nvSpPr>
        <p:spPr>
          <a:xfrm>
            <a:off x="381001" y="6715169"/>
            <a:ext cx="1500411" cy="110800"/>
          </a:xfrm>
          <a:prstGeom prst="rect">
            <a:avLst/>
          </a:prstGeom>
        </p:spPr>
        <p:txBody>
          <a:bodyPr vert="horz" wrap="none" lIns="0" tIns="0" rIns="0" bIns="0" rtlCol="0" anchor="b" anchorCtr="0">
            <a:spAutoFit/>
          </a:bodyPr>
          <a:lstStyle>
            <a:lvl1pPr marL="0" indent="0" algn="l" defTabSz="685783" rtl="0" eaLnBrk="1" latinLnBrk="0" hangingPunct="1">
              <a:lnSpc>
                <a:spcPct val="90000"/>
              </a:lnSpc>
              <a:spcBef>
                <a:spcPts val="0"/>
              </a:spcBef>
              <a:buFont typeface="Wingdings" panose="05000000000000000000" pitchFamily="2" charset="2"/>
              <a:buNone/>
              <a:defRPr sz="800" kern="120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Sources: Aurora Energy Research</a:t>
            </a:r>
          </a:p>
        </p:txBody>
      </p:sp>
      <p:sp>
        <p:nvSpPr>
          <p:cNvPr id="7" name="Text Placeholder 15">
            <a:extLst>
              <a:ext uri="{FF2B5EF4-FFF2-40B4-BE49-F238E27FC236}">
                <a16:creationId xmlns:a16="http://schemas.microsoft.com/office/drawing/2014/main" id="{BE6AB545-3FB1-0D47-94CA-1A5805BE5F1C}"/>
              </a:ext>
            </a:extLst>
          </p:cNvPr>
          <p:cNvSpPr txBox="1">
            <a:spLocks/>
          </p:cNvSpPr>
          <p:nvPr/>
        </p:nvSpPr>
        <p:spPr>
          <a:xfrm>
            <a:off x="381599" y="79401"/>
            <a:ext cx="2548775" cy="184666"/>
          </a:xfrm>
          <a:prstGeom prst="rect">
            <a:avLst/>
          </a:prstGeom>
        </p:spPr>
        <p:txBody>
          <a:bodyPr vert="horz" wrap="non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a:t>VI. Sensitivity: levelised cost of e-fuels</a:t>
            </a:r>
          </a:p>
        </p:txBody>
      </p:sp>
      <p:sp>
        <p:nvSpPr>
          <p:cNvPr id="4" name="Rectangle: Rounded Corners 3">
            <a:extLst>
              <a:ext uri="{FF2B5EF4-FFF2-40B4-BE49-F238E27FC236}">
                <a16:creationId xmlns:a16="http://schemas.microsoft.com/office/drawing/2014/main" id="{972D06CE-29CF-1942-A83A-54AED9DD5692}"/>
              </a:ext>
            </a:extLst>
          </p:cNvPr>
          <p:cNvSpPr/>
          <p:nvPr/>
        </p:nvSpPr>
        <p:spPr>
          <a:xfrm>
            <a:off x="395165" y="4154103"/>
            <a:ext cx="3761709" cy="2240244"/>
          </a:xfrm>
          <a:prstGeom prst="roundRect">
            <a:avLst>
              <a:gd name="adj" fmla="val 7105"/>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71450" indent="-171450">
              <a:spcBef>
                <a:spcPts val="600"/>
              </a:spcBef>
              <a:buFont typeface="Wingdings" panose="05000000000000000000" pitchFamily="2" charset="2"/>
              <a:buChar char="§"/>
            </a:pPr>
            <a:r>
              <a:rPr lang="en-GB" sz="1200" b="1">
                <a:solidFill>
                  <a:schemeClr val="tx1"/>
                </a:solidFill>
              </a:rPr>
              <a:t>Space restrictions </a:t>
            </a:r>
            <a:r>
              <a:rPr lang="en-GB" sz="1200">
                <a:solidFill>
                  <a:schemeClr val="tx1"/>
                </a:solidFill>
              </a:rPr>
              <a:t>do not allow for co-location of electrolyser or carbon capture.</a:t>
            </a:r>
          </a:p>
          <a:p>
            <a:pPr marL="171450" indent="-171450">
              <a:spcBef>
                <a:spcPts val="600"/>
              </a:spcBef>
              <a:buFont typeface="Lato" panose="020F0502020204030203" pitchFamily="34" charset="0"/>
              <a:buChar char="—"/>
            </a:pPr>
            <a:r>
              <a:rPr lang="en-GB" sz="1200">
                <a:solidFill>
                  <a:schemeClr val="tx1"/>
                </a:solidFill>
              </a:rPr>
              <a:t>Requires hydrogen purchase agreement (HPA).</a:t>
            </a:r>
          </a:p>
          <a:p>
            <a:pPr marL="171450" indent="-171450">
              <a:spcBef>
                <a:spcPts val="600"/>
              </a:spcBef>
              <a:buFont typeface="Lato" panose="020F0502020204030203" pitchFamily="34" charset="0"/>
              <a:buChar char="—"/>
            </a:pPr>
            <a:r>
              <a:rPr lang="en-GB" sz="1200">
                <a:solidFill>
                  <a:schemeClr val="tx1"/>
                </a:solidFill>
              </a:rPr>
              <a:t>Requires pipeline transport of hydrogen and CO</a:t>
            </a:r>
            <a:r>
              <a:rPr lang="en-GB" sz="1200" baseline="-25000">
                <a:solidFill>
                  <a:schemeClr val="tx1"/>
                </a:solidFill>
              </a:rPr>
              <a:t>2</a:t>
            </a:r>
            <a:r>
              <a:rPr lang="en-GB" sz="1200">
                <a:solidFill>
                  <a:schemeClr val="tx1"/>
                </a:solidFill>
              </a:rPr>
              <a:t>.</a:t>
            </a:r>
          </a:p>
          <a:p>
            <a:pPr marL="171450" indent="-171450">
              <a:spcBef>
                <a:spcPts val="600"/>
              </a:spcBef>
              <a:buFont typeface="Wingdings" panose="05000000000000000000" pitchFamily="2" charset="2"/>
              <a:buChar char="§"/>
            </a:pPr>
            <a:r>
              <a:rPr lang="en-GB" sz="1200" b="1">
                <a:solidFill>
                  <a:schemeClr val="tx1"/>
                </a:solidFill>
              </a:rPr>
              <a:t>No retrofitting </a:t>
            </a:r>
            <a:r>
              <a:rPr lang="en-GB" sz="1200">
                <a:solidFill>
                  <a:schemeClr val="tx1"/>
                </a:solidFill>
              </a:rPr>
              <a:t>of brownfield production site possible for e-ammonia and e-methanol.</a:t>
            </a:r>
          </a:p>
          <a:p>
            <a:pPr marL="171450" indent="-171450">
              <a:spcBef>
                <a:spcPts val="600"/>
              </a:spcBef>
              <a:buFont typeface="Wingdings" panose="05000000000000000000" pitchFamily="2" charset="2"/>
              <a:buChar char="§"/>
            </a:pPr>
            <a:r>
              <a:rPr lang="en-GB" sz="1200" b="1">
                <a:solidFill>
                  <a:schemeClr val="tx1"/>
                </a:solidFill>
              </a:rPr>
              <a:t>Expensive industrial CO</a:t>
            </a:r>
            <a:r>
              <a:rPr lang="en-GB" sz="1200" b="1" baseline="-25000">
                <a:solidFill>
                  <a:schemeClr val="tx1"/>
                </a:solidFill>
              </a:rPr>
              <a:t>2</a:t>
            </a:r>
            <a:r>
              <a:rPr lang="en-GB" sz="1200">
                <a:solidFill>
                  <a:schemeClr val="tx1"/>
                </a:solidFill>
              </a:rPr>
              <a:t> in all countries.</a:t>
            </a:r>
            <a:endParaRPr lang="en-GB" sz="1200" b="1">
              <a:solidFill>
                <a:schemeClr val="tx1"/>
              </a:solidFill>
            </a:endParaRPr>
          </a:p>
          <a:p>
            <a:pPr marL="171450" indent="-171450">
              <a:spcBef>
                <a:spcPts val="600"/>
              </a:spcBef>
              <a:buFont typeface="Wingdings" panose="05000000000000000000" pitchFamily="2" charset="2"/>
              <a:buChar char="§"/>
            </a:pPr>
            <a:r>
              <a:rPr lang="en-GB" sz="1200">
                <a:solidFill>
                  <a:schemeClr val="tx1"/>
                </a:solidFill>
              </a:rPr>
              <a:t>A </a:t>
            </a:r>
            <a:r>
              <a:rPr lang="en-GB" sz="1200" b="1">
                <a:solidFill>
                  <a:schemeClr val="tx1"/>
                </a:solidFill>
              </a:rPr>
              <a:t>tight PPA market </a:t>
            </a:r>
            <a:r>
              <a:rPr lang="en-GB" sz="1200">
                <a:solidFill>
                  <a:schemeClr val="tx1"/>
                </a:solidFill>
              </a:rPr>
              <a:t>leads to increased PPA prices, varying by country.</a:t>
            </a:r>
          </a:p>
          <a:p>
            <a:pPr>
              <a:spcBef>
                <a:spcPts val="600"/>
              </a:spcBef>
            </a:pPr>
            <a:endParaRPr lang="en-GB" sz="1200">
              <a:solidFill>
                <a:schemeClr val="tx1"/>
              </a:solidFill>
            </a:endParaRPr>
          </a:p>
        </p:txBody>
      </p:sp>
      <p:sp>
        <p:nvSpPr>
          <p:cNvPr id="8" name="Rectangle: Rounded Corners 7">
            <a:extLst>
              <a:ext uri="{FF2B5EF4-FFF2-40B4-BE49-F238E27FC236}">
                <a16:creationId xmlns:a16="http://schemas.microsoft.com/office/drawing/2014/main" id="{4BED9A60-42E9-E761-4933-4AE99C779AF1}"/>
              </a:ext>
            </a:extLst>
          </p:cNvPr>
          <p:cNvSpPr/>
          <p:nvPr/>
        </p:nvSpPr>
        <p:spPr>
          <a:xfrm>
            <a:off x="8010213" y="4162725"/>
            <a:ext cx="3809812" cy="2231621"/>
          </a:xfrm>
          <a:prstGeom prst="roundRect">
            <a:avLst>
              <a:gd name="adj" fmla="val 7953"/>
            </a:avLst>
          </a:prstGeom>
          <a:solidFill>
            <a:srgbClr val="EBF1BD"/>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71450" indent="-171450">
              <a:spcBef>
                <a:spcPts val="600"/>
              </a:spcBef>
              <a:buFont typeface="Wingdings" panose="05000000000000000000" pitchFamily="2" charset="2"/>
              <a:buChar char="§"/>
            </a:pPr>
            <a:r>
              <a:rPr lang="en-GB" sz="1200" b="1">
                <a:solidFill>
                  <a:schemeClr val="tx1"/>
                </a:solidFill>
              </a:rPr>
              <a:t>Excellent location</a:t>
            </a:r>
            <a:r>
              <a:rPr lang="en-GB" sz="1200">
                <a:solidFill>
                  <a:schemeClr val="tx1"/>
                </a:solidFill>
              </a:rPr>
              <a:t> allows for additional co-location with renewable assets.</a:t>
            </a:r>
          </a:p>
          <a:p>
            <a:pPr marL="171450" indent="-171450">
              <a:spcBef>
                <a:spcPts val="600"/>
              </a:spcBef>
              <a:buFont typeface="Wingdings" panose="05000000000000000000" pitchFamily="2" charset="2"/>
              <a:buChar char="§"/>
            </a:pPr>
            <a:r>
              <a:rPr lang="en-GB" sz="1200" b="1">
                <a:solidFill>
                  <a:schemeClr val="tx1"/>
                </a:solidFill>
              </a:rPr>
              <a:t>Reduced grid fees</a:t>
            </a:r>
            <a:r>
              <a:rPr lang="en-GB" sz="1200">
                <a:solidFill>
                  <a:schemeClr val="tx1"/>
                </a:solidFill>
              </a:rPr>
              <a:t> in all countries and 13k mechanism in Germany.</a:t>
            </a:r>
          </a:p>
          <a:p>
            <a:pPr marL="171450" indent="-171450">
              <a:spcBef>
                <a:spcPts val="600"/>
              </a:spcBef>
              <a:buFont typeface="Wingdings" panose="05000000000000000000" pitchFamily="2" charset="2"/>
              <a:buChar char="§"/>
            </a:pPr>
            <a:r>
              <a:rPr lang="en-GB" sz="1200" b="1">
                <a:solidFill>
                  <a:schemeClr val="tx1"/>
                </a:solidFill>
              </a:rPr>
              <a:t>Optimal hydrogen procurement strategy.</a:t>
            </a:r>
          </a:p>
          <a:p>
            <a:pPr marL="171450" indent="-171450">
              <a:spcBef>
                <a:spcPts val="600"/>
              </a:spcBef>
              <a:buFont typeface="Lato" panose="020F0502020204030203" pitchFamily="34" charset="0"/>
              <a:buChar char="—"/>
            </a:pPr>
            <a:r>
              <a:rPr lang="en-GB" sz="1200">
                <a:solidFill>
                  <a:schemeClr val="tx1"/>
                </a:solidFill>
              </a:rPr>
              <a:t>Usage of grid power when possible during lifetime.</a:t>
            </a:r>
          </a:p>
          <a:p>
            <a:pPr marL="171450" indent="-171450">
              <a:spcBef>
                <a:spcPts val="600"/>
              </a:spcBef>
              <a:buFont typeface="Lato" panose="020F0502020204030203" pitchFamily="34" charset="0"/>
              <a:buChar char="—"/>
            </a:pPr>
            <a:r>
              <a:rPr lang="en-GB" sz="1200">
                <a:solidFill>
                  <a:schemeClr val="tx1"/>
                </a:solidFill>
              </a:rPr>
              <a:t>Large oversizing of PPA possible.</a:t>
            </a:r>
          </a:p>
          <a:p>
            <a:pPr marL="171450" indent="-171450">
              <a:spcBef>
                <a:spcPts val="600"/>
              </a:spcBef>
              <a:buFont typeface="Wingdings" panose="05000000000000000000" pitchFamily="2" charset="2"/>
              <a:buChar char="§"/>
            </a:pPr>
            <a:r>
              <a:rPr lang="en-GB" sz="1200" b="1">
                <a:solidFill>
                  <a:schemeClr val="tx1"/>
                </a:solidFill>
              </a:rPr>
              <a:t>Reduced electrolyser CAPEX</a:t>
            </a:r>
            <a:r>
              <a:rPr lang="en-GB" sz="1200">
                <a:solidFill>
                  <a:schemeClr val="tx1"/>
                </a:solidFill>
              </a:rPr>
              <a:t>.</a:t>
            </a:r>
          </a:p>
          <a:p>
            <a:pPr marL="171450" indent="-171450">
              <a:spcBef>
                <a:spcPts val="600"/>
              </a:spcBef>
              <a:buFont typeface="Wingdings" panose="05000000000000000000" pitchFamily="2" charset="2"/>
              <a:buChar char="§"/>
            </a:pPr>
            <a:r>
              <a:rPr lang="en-GB" sz="1200" b="1">
                <a:solidFill>
                  <a:schemeClr val="tx1"/>
                </a:solidFill>
              </a:rPr>
              <a:t>Sufficient supply of biogenic CO</a:t>
            </a:r>
            <a:r>
              <a:rPr lang="en-GB" sz="1200" b="1" baseline="-25000">
                <a:solidFill>
                  <a:schemeClr val="tx1"/>
                </a:solidFill>
              </a:rPr>
              <a:t>2</a:t>
            </a:r>
            <a:r>
              <a:rPr lang="en-GB" sz="1200" b="1">
                <a:solidFill>
                  <a:schemeClr val="tx1"/>
                </a:solidFill>
              </a:rPr>
              <a:t> </a:t>
            </a:r>
            <a:r>
              <a:rPr lang="en-GB" sz="1200">
                <a:solidFill>
                  <a:schemeClr val="tx1"/>
                </a:solidFill>
              </a:rPr>
              <a:t>in all countries.</a:t>
            </a:r>
            <a:endParaRPr lang="en-GB" sz="1200" b="1">
              <a:solidFill>
                <a:schemeClr val="tx1"/>
              </a:solidFill>
            </a:endParaRPr>
          </a:p>
        </p:txBody>
      </p:sp>
      <p:sp>
        <p:nvSpPr>
          <p:cNvPr id="12" name="Rectangle: Rounded Corners 11">
            <a:extLst>
              <a:ext uri="{FF2B5EF4-FFF2-40B4-BE49-F238E27FC236}">
                <a16:creationId xmlns:a16="http://schemas.microsoft.com/office/drawing/2014/main" id="{EA2698D0-477C-8ABF-D95B-6B8E5AE9CDEA}"/>
              </a:ext>
            </a:extLst>
          </p:cNvPr>
          <p:cNvSpPr/>
          <p:nvPr/>
        </p:nvSpPr>
        <p:spPr>
          <a:xfrm>
            <a:off x="8053799" y="1269053"/>
            <a:ext cx="3780000" cy="216000"/>
          </a:xfrm>
          <a:prstGeom prst="roundRect">
            <a:avLst>
              <a:gd name="adj" fmla="val 50000"/>
            </a:avLst>
          </a:prstGeom>
          <a:solidFill>
            <a:srgbClr val="CFDE63"/>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latin typeface="Lato" panose="020F0502020204030203" pitchFamily="34" charset="0"/>
                <a:sym typeface="Lato" panose="020F0502020204030203" pitchFamily="34" charset="0"/>
              </a:rPr>
              <a:t>Low cost scenario</a:t>
            </a:r>
          </a:p>
        </p:txBody>
      </p:sp>
      <p:sp>
        <p:nvSpPr>
          <p:cNvPr id="13" name="Rectangle: Rounded Corners 12">
            <a:extLst>
              <a:ext uri="{FF2B5EF4-FFF2-40B4-BE49-F238E27FC236}">
                <a16:creationId xmlns:a16="http://schemas.microsoft.com/office/drawing/2014/main" id="{EF088FA5-5231-DA7F-8821-DD328FC95486}"/>
              </a:ext>
            </a:extLst>
          </p:cNvPr>
          <p:cNvSpPr/>
          <p:nvPr/>
        </p:nvSpPr>
        <p:spPr>
          <a:xfrm>
            <a:off x="387377" y="1269053"/>
            <a:ext cx="3780000" cy="216000"/>
          </a:xfrm>
          <a:prstGeom prst="roundRect">
            <a:avLst>
              <a:gd name="adj" fmla="val 50000"/>
            </a:avLst>
          </a:prstGeom>
          <a:solidFill>
            <a:schemeClr val="accent2"/>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latin typeface="Lato" panose="020F0502020204030203" pitchFamily="34" charset="0"/>
                <a:sym typeface="Lato" panose="020F0502020204030203" pitchFamily="34" charset="0"/>
              </a:rPr>
              <a:t>High cost scenario</a:t>
            </a:r>
          </a:p>
        </p:txBody>
      </p:sp>
      <p:sp>
        <p:nvSpPr>
          <p:cNvPr id="106" name="Rectangle: Rounded Corners 105">
            <a:extLst>
              <a:ext uri="{FF2B5EF4-FFF2-40B4-BE49-F238E27FC236}">
                <a16:creationId xmlns:a16="http://schemas.microsoft.com/office/drawing/2014/main" id="{C0354F0E-89FC-A9C0-44C7-EAE76AD6C002}"/>
              </a:ext>
            </a:extLst>
          </p:cNvPr>
          <p:cNvSpPr/>
          <p:nvPr/>
        </p:nvSpPr>
        <p:spPr>
          <a:xfrm>
            <a:off x="1267942" y="2883897"/>
            <a:ext cx="1837050" cy="1159281"/>
          </a:xfrm>
          <a:prstGeom prst="roundRect">
            <a:avLst/>
          </a:prstGeom>
          <a:solidFill>
            <a:schemeClr val="accent6">
              <a:lumMod val="40000"/>
              <a:lumOff val="60000"/>
            </a:schemeClr>
          </a:solidFill>
          <a:ln w="19050">
            <a:solidFill>
              <a:srgbClr val="DF5327"/>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grpSp>
        <p:nvGrpSpPr>
          <p:cNvPr id="89" name="Group 88">
            <a:extLst>
              <a:ext uri="{FF2B5EF4-FFF2-40B4-BE49-F238E27FC236}">
                <a16:creationId xmlns:a16="http://schemas.microsoft.com/office/drawing/2014/main" id="{BD2AA5C4-692A-C135-0721-76B02676D7B0}"/>
              </a:ext>
            </a:extLst>
          </p:cNvPr>
          <p:cNvGrpSpPr/>
          <p:nvPr/>
        </p:nvGrpSpPr>
        <p:grpSpPr>
          <a:xfrm>
            <a:off x="1813635" y="1547138"/>
            <a:ext cx="718947" cy="392495"/>
            <a:chOff x="2294673" y="1786372"/>
            <a:chExt cx="1239086" cy="681502"/>
          </a:xfrm>
        </p:grpSpPr>
        <p:pic>
          <p:nvPicPr>
            <p:cNvPr id="18" name="Graphic 17" descr="Electric Tower with solid fill">
              <a:extLst>
                <a:ext uri="{FF2B5EF4-FFF2-40B4-BE49-F238E27FC236}">
                  <a16:creationId xmlns:a16="http://schemas.microsoft.com/office/drawing/2014/main" id="{CA181E29-ED70-5444-6A5F-1FCF0BED9356}"/>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3094363" y="1916949"/>
              <a:ext cx="439396" cy="439396"/>
            </a:xfrm>
            <a:prstGeom prst="rect">
              <a:avLst/>
            </a:prstGeom>
          </p:spPr>
        </p:pic>
        <p:pic>
          <p:nvPicPr>
            <p:cNvPr id="84" name="Picture 83">
              <a:extLst>
                <a:ext uri="{FF2B5EF4-FFF2-40B4-BE49-F238E27FC236}">
                  <a16:creationId xmlns:a16="http://schemas.microsoft.com/office/drawing/2014/main" id="{2A9972DA-B066-3423-BBE9-CDB503723E11}"/>
                </a:ext>
              </a:extLst>
            </p:cNvPr>
            <p:cNvPicPr>
              <a:picLocks noChangeAspect="1"/>
            </p:cNvPicPr>
            <p:nvPr/>
          </p:nvPicPr>
          <p:blipFill>
            <a:blip r:embed="rId9"/>
            <a:srcRect l="-5096" t="-6570" r="-13153" b="-17637"/>
            <a:stretch/>
          </p:blipFill>
          <p:spPr>
            <a:xfrm>
              <a:off x="2294673" y="1786372"/>
              <a:ext cx="879508" cy="681502"/>
            </a:xfrm>
            <a:prstGeom prst="rect">
              <a:avLst/>
            </a:prstGeom>
          </p:spPr>
        </p:pic>
      </p:grpSp>
      <p:pic>
        <p:nvPicPr>
          <p:cNvPr id="16" name="Graphic 15" descr="Production with solid fill">
            <a:extLst>
              <a:ext uri="{FF2B5EF4-FFF2-40B4-BE49-F238E27FC236}">
                <a16:creationId xmlns:a16="http://schemas.microsoft.com/office/drawing/2014/main" id="{89FDF6CE-2DFD-1ECB-4A44-E1B4D1AD02DD}"/>
              </a:ext>
            </a:extLst>
          </p:cNvPr>
          <p:cNvPicPr>
            <a:picLocks noChangeAspect="1"/>
          </p:cNvPicPr>
          <p:nvPr/>
        </p:nvPicPr>
        <p:blipFill>
          <a:blip r:embed="rId10">
            <a:duotone>
              <a:schemeClr val="accent5">
                <a:shade val="45000"/>
                <a:satMod val="135000"/>
              </a:schemeClr>
              <a:prstClr val="white"/>
            </a:duotone>
            <a:extLst>
              <a:ext uri="{96DAC541-7B7A-43D3-8B79-37D633B846F1}">
                <asvg:svgBlip xmlns:asvg="http://schemas.microsoft.com/office/drawing/2016/SVG/main" r:embed="rId11"/>
              </a:ext>
            </a:extLst>
          </a:blip>
          <a:stretch>
            <a:fillRect/>
          </a:stretch>
        </p:blipFill>
        <p:spPr>
          <a:xfrm>
            <a:off x="1986600" y="3103505"/>
            <a:ext cx="417761" cy="414669"/>
          </a:xfrm>
          <a:prstGeom prst="rect">
            <a:avLst/>
          </a:prstGeom>
        </p:spPr>
      </p:pic>
      <p:pic>
        <p:nvPicPr>
          <p:cNvPr id="20" name="Picture 19">
            <a:extLst>
              <a:ext uri="{FF2B5EF4-FFF2-40B4-BE49-F238E27FC236}">
                <a16:creationId xmlns:a16="http://schemas.microsoft.com/office/drawing/2014/main" id="{03F08B1E-AF8A-DC89-0FE6-55ED32C2388A}"/>
              </a:ext>
            </a:extLst>
          </p:cNvPr>
          <p:cNvPicPr>
            <a:picLocks noChangeAspect="1"/>
          </p:cNvPicPr>
          <p:nvPr/>
        </p:nvPicPr>
        <p:blipFill>
          <a:blip r:embed="rId12">
            <a:duotone>
              <a:schemeClr val="accent5">
                <a:shade val="45000"/>
                <a:satMod val="135000"/>
              </a:schemeClr>
              <a:prstClr val="white"/>
            </a:duotone>
          </a:blip>
          <a:srcRect b="12366"/>
          <a:stretch/>
        </p:blipFill>
        <p:spPr>
          <a:xfrm>
            <a:off x="618840" y="2422170"/>
            <a:ext cx="396873" cy="345222"/>
          </a:xfrm>
          <a:prstGeom prst="rect">
            <a:avLst/>
          </a:prstGeom>
        </p:spPr>
      </p:pic>
      <p:grpSp>
        <p:nvGrpSpPr>
          <p:cNvPr id="98" name="Group 97">
            <a:extLst>
              <a:ext uri="{FF2B5EF4-FFF2-40B4-BE49-F238E27FC236}">
                <a16:creationId xmlns:a16="http://schemas.microsoft.com/office/drawing/2014/main" id="{4CA48E39-1075-659B-8EB4-983B03992EC4}"/>
              </a:ext>
            </a:extLst>
          </p:cNvPr>
          <p:cNvGrpSpPr/>
          <p:nvPr/>
        </p:nvGrpSpPr>
        <p:grpSpPr>
          <a:xfrm>
            <a:off x="3248992" y="2212663"/>
            <a:ext cx="644045" cy="556937"/>
            <a:chOff x="2595391" y="2102149"/>
            <a:chExt cx="644045" cy="556937"/>
          </a:xfrm>
        </p:grpSpPr>
        <p:grpSp>
          <p:nvGrpSpPr>
            <p:cNvPr id="96" name="Group 95">
              <a:extLst>
                <a:ext uri="{FF2B5EF4-FFF2-40B4-BE49-F238E27FC236}">
                  <a16:creationId xmlns:a16="http://schemas.microsoft.com/office/drawing/2014/main" id="{BE55C5E3-491D-AFC6-1DE8-E262BF5D141F}"/>
                </a:ext>
              </a:extLst>
            </p:cNvPr>
            <p:cNvGrpSpPr/>
            <p:nvPr/>
          </p:nvGrpSpPr>
          <p:grpSpPr>
            <a:xfrm>
              <a:off x="2720719" y="2102149"/>
              <a:ext cx="518717" cy="497161"/>
              <a:chOff x="2720719" y="2102149"/>
              <a:chExt cx="518717" cy="497161"/>
            </a:xfrm>
          </p:grpSpPr>
          <p:grpSp>
            <p:nvGrpSpPr>
              <p:cNvPr id="83" name="Group 82">
                <a:extLst>
                  <a:ext uri="{FF2B5EF4-FFF2-40B4-BE49-F238E27FC236}">
                    <a16:creationId xmlns:a16="http://schemas.microsoft.com/office/drawing/2014/main" id="{A3099A5C-722A-E162-D714-7C757F1A380E}"/>
                  </a:ext>
                </a:extLst>
              </p:cNvPr>
              <p:cNvGrpSpPr/>
              <p:nvPr/>
            </p:nvGrpSpPr>
            <p:grpSpPr>
              <a:xfrm>
                <a:off x="3030555" y="2392681"/>
                <a:ext cx="208881" cy="206629"/>
                <a:chOff x="631951" y="5067996"/>
                <a:chExt cx="360000" cy="360000"/>
              </a:xfrm>
            </p:grpSpPr>
            <p:sp>
              <p:nvSpPr>
                <p:cNvPr id="85" name="Oval 84">
                  <a:extLst>
                    <a:ext uri="{FF2B5EF4-FFF2-40B4-BE49-F238E27FC236}">
                      <a16:creationId xmlns:a16="http://schemas.microsoft.com/office/drawing/2014/main" id="{39E2846E-42AD-EA9D-376C-2115DF78926C}"/>
                    </a:ext>
                  </a:extLst>
                </p:cNvPr>
                <p:cNvSpPr/>
                <p:nvPr/>
              </p:nvSpPr>
              <p:spPr>
                <a:xfrm>
                  <a:off x="631951" y="5067996"/>
                  <a:ext cx="360000" cy="360000"/>
                </a:xfrm>
                <a:prstGeom prst="ellipse">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86" name="Picture 85">
                  <a:extLst>
                    <a:ext uri="{FF2B5EF4-FFF2-40B4-BE49-F238E27FC236}">
                      <a16:creationId xmlns:a16="http://schemas.microsoft.com/office/drawing/2014/main" id="{C209683E-8560-7CD3-49A4-284E8F1BA909}"/>
                    </a:ext>
                  </a:extLst>
                </p:cNvPr>
                <p:cNvPicPr>
                  <a:picLocks noChangeAspect="1"/>
                </p:cNvPicPr>
                <p:nvPr/>
              </p:nvPicPr>
              <p:blipFill>
                <a:blip r:embed="rId13">
                  <a:alphaModFix amt="70000"/>
                  <a:duotone>
                    <a:prstClr val="black"/>
                    <a:schemeClr val="bg1">
                      <a:tint val="45000"/>
                      <a:satMod val="400000"/>
                    </a:schemeClr>
                  </a:duotone>
                </a:blip>
                <a:stretch>
                  <a:fillRect/>
                </a:stretch>
              </p:blipFill>
              <p:spPr>
                <a:xfrm>
                  <a:off x="708796" y="5143509"/>
                  <a:ext cx="206311" cy="208975"/>
                </a:xfrm>
                <a:prstGeom prst="rect">
                  <a:avLst/>
                </a:prstGeom>
                <a:noFill/>
              </p:spPr>
            </p:pic>
          </p:grpSp>
          <p:grpSp>
            <p:nvGrpSpPr>
              <p:cNvPr id="77" name="Group 76">
                <a:extLst>
                  <a:ext uri="{FF2B5EF4-FFF2-40B4-BE49-F238E27FC236}">
                    <a16:creationId xmlns:a16="http://schemas.microsoft.com/office/drawing/2014/main" id="{C3489445-BF10-D9D8-0A02-61A0F0B3E566}"/>
                  </a:ext>
                </a:extLst>
              </p:cNvPr>
              <p:cNvGrpSpPr/>
              <p:nvPr/>
            </p:nvGrpSpPr>
            <p:grpSpPr>
              <a:xfrm>
                <a:off x="2991141" y="2247918"/>
                <a:ext cx="208881" cy="207543"/>
                <a:chOff x="691976" y="5483683"/>
                <a:chExt cx="360000" cy="360000"/>
              </a:xfrm>
            </p:grpSpPr>
            <p:sp>
              <p:nvSpPr>
                <p:cNvPr id="78" name="Oval 77">
                  <a:extLst>
                    <a:ext uri="{FF2B5EF4-FFF2-40B4-BE49-F238E27FC236}">
                      <a16:creationId xmlns:a16="http://schemas.microsoft.com/office/drawing/2014/main" id="{010184D2-167C-C2B7-3D48-5A01A5CF84C0}"/>
                    </a:ext>
                  </a:extLst>
                </p:cNvPr>
                <p:cNvSpPr/>
                <p:nvPr/>
              </p:nvSpPr>
              <p:spPr>
                <a:xfrm>
                  <a:off x="691976" y="5483683"/>
                  <a:ext cx="360000" cy="360000"/>
                </a:xfrm>
                <a:prstGeom prst="ellipse">
                  <a:avLst/>
                </a:prstGeom>
                <a:solidFill>
                  <a:srgbClr val="657D1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79" name="Graphic 78" descr="Leaf with solid fill">
                  <a:extLst>
                    <a:ext uri="{FF2B5EF4-FFF2-40B4-BE49-F238E27FC236}">
                      <a16:creationId xmlns:a16="http://schemas.microsoft.com/office/drawing/2014/main" id="{40F210C9-F017-9D57-CB95-84F4998A58A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147" y="5531791"/>
                  <a:ext cx="288000" cy="288000"/>
                </a:xfrm>
                <a:prstGeom prst="rect">
                  <a:avLst/>
                </a:prstGeom>
              </p:spPr>
            </p:pic>
          </p:grpSp>
          <p:grpSp>
            <p:nvGrpSpPr>
              <p:cNvPr id="74" name="Group 73">
                <a:extLst>
                  <a:ext uri="{FF2B5EF4-FFF2-40B4-BE49-F238E27FC236}">
                    <a16:creationId xmlns:a16="http://schemas.microsoft.com/office/drawing/2014/main" id="{18C75E63-042D-A954-909B-C5271A806054}"/>
                  </a:ext>
                </a:extLst>
              </p:cNvPr>
              <p:cNvGrpSpPr/>
              <p:nvPr/>
            </p:nvGrpSpPr>
            <p:grpSpPr>
              <a:xfrm>
                <a:off x="2887824" y="2136798"/>
                <a:ext cx="208881" cy="207543"/>
                <a:chOff x="691976" y="3502152"/>
                <a:chExt cx="360000" cy="360000"/>
              </a:xfrm>
            </p:grpSpPr>
            <p:sp>
              <p:nvSpPr>
                <p:cNvPr id="75" name="Oval 74">
                  <a:extLst>
                    <a:ext uri="{FF2B5EF4-FFF2-40B4-BE49-F238E27FC236}">
                      <a16:creationId xmlns:a16="http://schemas.microsoft.com/office/drawing/2014/main" id="{1CD2FD68-7D28-C1F1-3C4A-729235A577E9}"/>
                    </a:ext>
                  </a:extLst>
                </p:cNvPr>
                <p:cNvSpPr/>
                <p:nvPr/>
              </p:nvSpPr>
              <p:spPr>
                <a:xfrm>
                  <a:off x="691976" y="3502152"/>
                  <a:ext cx="360000" cy="360000"/>
                </a:xfrm>
                <a:prstGeom prst="ellipse">
                  <a:avLst/>
                </a:prstGeom>
                <a:solidFill>
                  <a:srgbClr val="5A5A5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76" name="Graphic 75" descr="Factory with solid fill">
                  <a:extLst>
                    <a:ext uri="{FF2B5EF4-FFF2-40B4-BE49-F238E27FC236}">
                      <a16:creationId xmlns:a16="http://schemas.microsoft.com/office/drawing/2014/main" id="{3A236EC7-17CD-C5A3-504C-A8AC1B7581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579" y="3526129"/>
                  <a:ext cx="288000" cy="288000"/>
                </a:xfrm>
                <a:prstGeom prst="rect">
                  <a:avLst/>
                </a:prstGeom>
              </p:spPr>
            </p:pic>
          </p:grpSp>
          <p:grpSp>
            <p:nvGrpSpPr>
              <p:cNvPr id="80" name="Group 79">
                <a:extLst>
                  <a:ext uri="{FF2B5EF4-FFF2-40B4-BE49-F238E27FC236}">
                    <a16:creationId xmlns:a16="http://schemas.microsoft.com/office/drawing/2014/main" id="{0EB7130F-BAAF-7AE2-2CA2-D5E6FD873E81}"/>
                  </a:ext>
                </a:extLst>
              </p:cNvPr>
              <p:cNvGrpSpPr/>
              <p:nvPr/>
            </p:nvGrpSpPr>
            <p:grpSpPr>
              <a:xfrm>
                <a:off x="2720719" y="2102149"/>
                <a:ext cx="208881" cy="207543"/>
                <a:chOff x="434857" y="3738117"/>
                <a:chExt cx="360000" cy="360000"/>
              </a:xfrm>
            </p:grpSpPr>
            <p:sp>
              <p:nvSpPr>
                <p:cNvPr id="81" name="Oval 80">
                  <a:extLst>
                    <a:ext uri="{FF2B5EF4-FFF2-40B4-BE49-F238E27FC236}">
                      <a16:creationId xmlns:a16="http://schemas.microsoft.com/office/drawing/2014/main" id="{CEC54ECE-81FB-2344-208F-BA17BC3A0095}"/>
                    </a:ext>
                  </a:extLst>
                </p:cNvPr>
                <p:cNvSpPr/>
                <p:nvPr/>
              </p:nvSpPr>
              <p:spPr>
                <a:xfrm>
                  <a:off x="434857" y="3738117"/>
                  <a:ext cx="360000" cy="360000"/>
                </a:xfrm>
                <a:prstGeom prst="ellipse">
                  <a:avLst/>
                </a:prstGeom>
                <a:solidFill>
                  <a:srgbClr val="6F8DB9"/>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82" name="Graphic 81" descr="Windy with solid fill">
                  <a:extLst>
                    <a:ext uri="{FF2B5EF4-FFF2-40B4-BE49-F238E27FC236}">
                      <a16:creationId xmlns:a16="http://schemas.microsoft.com/office/drawing/2014/main" id="{0338107E-A243-E655-C60E-A296B7BF32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9304" y="3785669"/>
                  <a:ext cx="291110" cy="291110"/>
                </a:xfrm>
                <a:prstGeom prst="rect">
                  <a:avLst/>
                </a:prstGeom>
              </p:spPr>
            </p:pic>
          </p:grpSp>
        </p:grpSp>
        <p:pic>
          <p:nvPicPr>
            <p:cNvPr id="24" name="Picture 23">
              <a:extLst>
                <a:ext uri="{FF2B5EF4-FFF2-40B4-BE49-F238E27FC236}">
                  <a16:creationId xmlns:a16="http://schemas.microsoft.com/office/drawing/2014/main" id="{A4A5BCF7-5724-F93C-493D-8A41A98B1141}"/>
                </a:ext>
              </a:extLst>
            </p:cNvPr>
            <p:cNvPicPr>
              <a:picLocks noChangeAspect="1"/>
            </p:cNvPicPr>
            <p:nvPr/>
          </p:nvPicPr>
          <p:blipFill>
            <a:blip r:embed="rId20">
              <a:duotone>
                <a:schemeClr val="accent5">
                  <a:shade val="45000"/>
                  <a:satMod val="135000"/>
                </a:schemeClr>
                <a:prstClr val="white"/>
              </a:duotone>
            </a:blip>
            <a:srcRect b="17825"/>
            <a:stretch/>
          </p:blipFill>
          <p:spPr>
            <a:xfrm>
              <a:off x="2595391" y="2301297"/>
              <a:ext cx="438649" cy="357789"/>
            </a:xfrm>
            <a:prstGeom prst="rect">
              <a:avLst/>
            </a:prstGeom>
          </p:spPr>
        </p:pic>
      </p:grpSp>
      <p:cxnSp>
        <p:nvCxnSpPr>
          <p:cNvPr id="44" name="Connector: Elbow 43">
            <a:extLst>
              <a:ext uri="{FF2B5EF4-FFF2-40B4-BE49-F238E27FC236}">
                <a16:creationId xmlns:a16="http://schemas.microsoft.com/office/drawing/2014/main" id="{2749D3B9-B393-97BC-3FB6-068CFB9D4F13}"/>
              </a:ext>
            </a:extLst>
          </p:cNvPr>
          <p:cNvCxnSpPr>
            <a:stCxn id="20" idx="2"/>
            <a:endCxn id="16" idx="1"/>
          </p:cNvCxnSpPr>
          <p:nvPr/>
        </p:nvCxnSpPr>
        <p:spPr>
          <a:xfrm rot="16200000" flipH="1">
            <a:off x="1130214" y="2454454"/>
            <a:ext cx="543448" cy="1169323"/>
          </a:xfrm>
          <a:prstGeom prst="bentConnector2">
            <a:avLst/>
          </a:prstGeom>
          <a:ln w="28575">
            <a:solidFill>
              <a:srgbClr val="A6B727"/>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A648913-7907-B7C6-F3AB-781BED87BBCF}"/>
              </a:ext>
            </a:extLst>
          </p:cNvPr>
          <p:cNvCxnSpPr>
            <a:cxnSpLocks/>
            <a:stCxn id="24" idx="2"/>
            <a:endCxn id="16" idx="3"/>
          </p:cNvCxnSpPr>
          <p:nvPr/>
        </p:nvCxnSpPr>
        <p:spPr>
          <a:xfrm rot="5400000">
            <a:off x="2665719" y="2508242"/>
            <a:ext cx="541240" cy="1063956"/>
          </a:xfrm>
          <a:prstGeom prst="bentConnector2">
            <a:avLst/>
          </a:prstGeom>
          <a:ln w="28575">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06F94E-BD30-B5E0-11C3-B9100E9DF4F2}"/>
              </a:ext>
            </a:extLst>
          </p:cNvPr>
          <p:cNvCxnSpPr>
            <a:cxnSpLocks/>
          </p:cNvCxnSpPr>
          <p:nvPr/>
        </p:nvCxnSpPr>
        <p:spPr>
          <a:xfrm flipH="1">
            <a:off x="2195481" y="1939637"/>
            <a:ext cx="7479" cy="116314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31CB74F-1CB9-C937-8CC0-0861894C6F7D}"/>
              </a:ext>
            </a:extLst>
          </p:cNvPr>
          <p:cNvSpPr/>
          <p:nvPr/>
        </p:nvSpPr>
        <p:spPr>
          <a:xfrm>
            <a:off x="3147454" y="2819366"/>
            <a:ext cx="710194" cy="37972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Carbon capture</a:t>
            </a:r>
          </a:p>
        </p:txBody>
      </p:sp>
      <p:sp>
        <p:nvSpPr>
          <p:cNvPr id="159" name="Rectangle 158">
            <a:extLst>
              <a:ext uri="{FF2B5EF4-FFF2-40B4-BE49-F238E27FC236}">
                <a16:creationId xmlns:a16="http://schemas.microsoft.com/office/drawing/2014/main" id="{C8041E56-2EBC-F2BC-690B-A56BED513985}"/>
              </a:ext>
            </a:extLst>
          </p:cNvPr>
          <p:cNvSpPr/>
          <p:nvPr/>
        </p:nvSpPr>
        <p:spPr>
          <a:xfrm>
            <a:off x="459616" y="2853864"/>
            <a:ext cx="737780" cy="345222"/>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Electro-lyser</a:t>
            </a:r>
          </a:p>
        </p:txBody>
      </p:sp>
      <p:sp>
        <p:nvSpPr>
          <p:cNvPr id="161" name="Rectangle 160">
            <a:extLst>
              <a:ext uri="{FF2B5EF4-FFF2-40B4-BE49-F238E27FC236}">
                <a16:creationId xmlns:a16="http://schemas.microsoft.com/office/drawing/2014/main" id="{09D5185A-E752-9904-7E71-264F3D8E7B9C}"/>
              </a:ext>
            </a:extLst>
          </p:cNvPr>
          <p:cNvSpPr/>
          <p:nvPr/>
        </p:nvSpPr>
        <p:spPr>
          <a:xfrm>
            <a:off x="1813635" y="3540445"/>
            <a:ext cx="763690" cy="414668"/>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E-fuel plant</a:t>
            </a:r>
          </a:p>
        </p:txBody>
      </p:sp>
      <p:cxnSp>
        <p:nvCxnSpPr>
          <p:cNvPr id="64" name="Straight Arrow Connector 63">
            <a:extLst>
              <a:ext uri="{FF2B5EF4-FFF2-40B4-BE49-F238E27FC236}">
                <a16:creationId xmlns:a16="http://schemas.microsoft.com/office/drawing/2014/main" id="{586D2ECA-C843-21EC-5111-658E2C4197B9}"/>
              </a:ext>
            </a:extLst>
          </p:cNvPr>
          <p:cNvCxnSpPr>
            <a:cxnSpLocks/>
            <a:endCxn id="20" idx="3"/>
          </p:cNvCxnSpPr>
          <p:nvPr/>
        </p:nvCxnSpPr>
        <p:spPr>
          <a:xfrm flipH="1">
            <a:off x="1015713" y="2591876"/>
            <a:ext cx="1183467" cy="2905"/>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73959F3-10E9-9E3B-D6C4-92979FB9C192}"/>
              </a:ext>
            </a:extLst>
          </p:cNvPr>
          <p:cNvCxnSpPr>
            <a:cxnSpLocks/>
          </p:cNvCxnSpPr>
          <p:nvPr/>
        </p:nvCxnSpPr>
        <p:spPr>
          <a:xfrm>
            <a:off x="2197331" y="2597794"/>
            <a:ext cx="1051661"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8DAA135-6CF8-AE7D-C321-2E46C9CDDA40}"/>
              </a:ext>
            </a:extLst>
          </p:cNvPr>
          <p:cNvSpPr/>
          <p:nvPr/>
        </p:nvSpPr>
        <p:spPr>
          <a:xfrm>
            <a:off x="1686392" y="2006775"/>
            <a:ext cx="1033137" cy="35485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Renewables/grid</a:t>
            </a:r>
          </a:p>
        </p:txBody>
      </p:sp>
      <p:sp>
        <p:nvSpPr>
          <p:cNvPr id="107" name="Rectangle: Rounded Corners 106">
            <a:extLst>
              <a:ext uri="{FF2B5EF4-FFF2-40B4-BE49-F238E27FC236}">
                <a16:creationId xmlns:a16="http://schemas.microsoft.com/office/drawing/2014/main" id="{62D7C1DC-74C1-9983-B6A4-3CD58D64228A}"/>
              </a:ext>
            </a:extLst>
          </p:cNvPr>
          <p:cNvSpPr/>
          <p:nvPr/>
        </p:nvSpPr>
        <p:spPr>
          <a:xfrm>
            <a:off x="4312949" y="2190306"/>
            <a:ext cx="3556936" cy="1852871"/>
          </a:xfrm>
          <a:prstGeom prst="roundRect">
            <a:avLst>
              <a:gd name="adj" fmla="val 11516"/>
            </a:avLst>
          </a:prstGeom>
          <a:solidFill>
            <a:schemeClr val="accent6">
              <a:lumMod val="40000"/>
              <a:lumOff val="60000"/>
            </a:schemeClr>
          </a:solidFill>
          <a:ln w="19050">
            <a:solidFill>
              <a:srgbClr val="DF5327"/>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09" name="Graphic 108" descr="Electric Tower with solid fill">
            <a:extLst>
              <a:ext uri="{FF2B5EF4-FFF2-40B4-BE49-F238E27FC236}">
                <a16:creationId xmlns:a16="http://schemas.microsoft.com/office/drawing/2014/main" id="{E9D11790-C224-1954-6943-24A5D313A2D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6196518" y="1604080"/>
            <a:ext cx="254948" cy="253060"/>
          </a:xfrm>
          <a:prstGeom prst="rect">
            <a:avLst/>
          </a:prstGeom>
        </p:spPr>
      </p:pic>
      <p:pic>
        <p:nvPicPr>
          <p:cNvPr id="110" name="Picture 109">
            <a:extLst>
              <a:ext uri="{FF2B5EF4-FFF2-40B4-BE49-F238E27FC236}">
                <a16:creationId xmlns:a16="http://schemas.microsoft.com/office/drawing/2014/main" id="{F8983335-BC4B-832B-E321-9EF47947695E}"/>
              </a:ext>
            </a:extLst>
          </p:cNvPr>
          <p:cNvPicPr>
            <a:picLocks noChangeAspect="1"/>
          </p:cNvPicPr>
          <p:nvPr/>
        </p:nvPicPr>
        <p:blipFill>
          <a:blip r:embed="rId9"/>
          <a:srcRect l="-5096" t="-6570" r="-13153" b="-17637"/>
          <a:stretch/>
        </p:blipFill>
        <p:spPr>
          <a:xfrm>
            <a:off x="5733266" y="1547141"/>
            <a:ext cx="510311" cy="392496"/>
          </a:xfrm>
          <a:prstGeom prst="rect">
            <a:avLst/>
          </a:prstGeom>
        </p:spPr>
      </p:pic>
      <p:pic>
        <p:nvPicPr>
          <p:cNvPr id="111" name="Graphic 110" descr="Production with solid fill">
            <a:extLst>
              <a:ext uri="{FF2B5EF4-FFF2-40B4-BE49-F238E27FC236}">
                <a16:creationId xmlns:a16="http://schemas.microsoft.com/office/drawing/2014/main" id="{0D06886C-D61A-4801-2849-FD8B9593A4C0}"/>
              </a:ext>
            </a:extLst>
          </p:cNvPr>
          <p:cNvPicPr>
            <a:picLocks noChangeAspect="1"/>
          </p:cNvPicPr>
          <p:nvPr/>
        </p:nvPicPr>
        <p:blipFill>
          <a:blip r:embed="rId10">
            <a:duotone>
              <a:schemeClr val="accent5">
                <a:shade val="45000"/>
                <a:satMod val="135000"/>
              </a:schemeClr>
              <a:prstClr val="white"/>
            </a:duotone>
            <a:extLst>
              <a:ext uri="{96DAC541-7B7A-43D3-8B79-37D633B846F1}">
                <asvg:svgBlip xmlns:asvg="http://schemas.microsoft.com/office/drawing/2016/SVG/main" r:embed="rId11"/>
              </a:ext>
            </a:extLst>
          </a:blip>
          <a:stretch>
            <a:fillRect/>
          </a:stretch>
        </p:blipFill>
        <p:spPr>
          <a:xfrm>
            <a:off x="5906231" y="3103505"/>
            <a:ext cx="417761" cy="414669"/>
          </a:xfrm>
          <a:prstGeom prst="rect">
            <a:avLst/>
          </a:prstGeom>
        </p:spPr>
      </p:pic>
      <p:pic>
        <p:nvPicPr>
          <p:cNvPr id="112" name="Picture 111">
            <a:extLst>
              <a:ext uri="{FF2B5EF4-FFF2-40B4-BE49-F238E27FC236}">
                <a16:creationId xmlns:a16="http://schemas.microsoft.com/office/drawing/2014/main" id="{63DC8A57-6069-BF01-4789-A1D234649278}"/>
              </a:ext>
            </a:extLst>
          </p:cNvPr>
          <p:cNvPicPr>
            <a:picLocks noChangeAspect="1"/>
          </p:cNvPicPr>
          <p:nvPr/>
        </p:nvPicPr>
        <p:blipFill>
          <a:blip r:embed="rId12">
            <a:duotone>
              <a:schemeClr val="accent5">
                <a:shade val="45000"/>
                <a:satMod val="135000"/>
              </a:schemeClr>
              <a:prstClr val="white"/>
            </a:duotone>
          </a:blip>
          <a:srcRect b="12366"/>
          <a:stretch/>
        </p:blipFill>
        <p:spPr>
          <a:xfrm>
            <a:off x="4538471" y="2422170"/>
            <a:ext cx="396873" cy="345222"/>
          </a:xfrm>
          <a:prstGeom prst="rect">
            <a:avLst/>
          </a:prstGeom>
        </p:spPr>
      </p:pic>
      <p:grpSp>
        <p:nvGrpSpPr>
          <p:cNvPr id="113" name="Group 112">
            <a:extLst>
              <a:ext uri="{FF2B5EF4-FFF2-40B4-BE49-F238E27FC236}">
                <a16:creationId xmlns:a16="http://schemas.microsoft.com/office/drawing/2014/main" id="{FCFD3E7C-5244-D615-DF70-C998D9F3AD2B}"/>
              </a:ext>
            </a:extLst>
          </p:cNvPr>
          <p:cNvGrpSpPr/>
          <p:nvPr/>
        </p:nvGrpSpPr>
        <p:grpSpPr>
          <a:xfrm>
            <a:off x="7168623" y="2212663"/>
            <a:ext cx="644045" cy="556937"/>
            <a:chOff x="2595391" y="2102149"/>
            <a:chExt cx="644045" cy="556937"/>
          </a:xfrm>
        </p:grpSpPr>
        <p:grpSp>
          <p:nvGrpSpPr>
            <p:cNvPr id="114" name="Group 113">
              <a:extLst>
                <a:ext uri="{FF2B5EF4-FFF2-40B4-BE49-F238E27FC236}">
                  <a16:creationId xmlns:a16="http://schemas.microsoft.com/office/drawing/2014/main" id="{2A7AFE6F-E4E1-B7C1-A331-7513610292CE}"/>
                </a:ext>
              </a:extLst>
            </p:cNvPr>
            <p:cNvGrpSpPr/>
            <p:nvPr/>
          </p:nvGrpSpPr>
          <p:grpSpPr>
            <a:xfrm>
              <a:off x="2720719" y="2102149"/>
              <a:ext cx="518717" cy="497161"/>
              <a:chOff x="2720719" y="2102149"/>
              <a:chExt cx="518717" cy="497161"/>
            </a:xfrm>
          </p:grpSpPr>
          <p:grpSp>
            <p:nvGrpSpPr>
              <p:cNvPr id="116" name="Group 115">
                <a:extLst>
                  <a:ext uri="{FF2B5EF4-FFF2-40B4-BE49-F238E27FC236}">
                    <a16:creationId xmlns:a16="http://schemas.microsoft.com/office/drawing/2014/main" id="{C521A2BD-AB25-6A89-AD37-29DE4C016229}"/>
                  </a:ext>
                </a:extLst>
              </p:cNvPr>
              <p:cNvGrpSpPr/>
              <p:nvPr/>
            </p:nvGrpSpPr>
            <p:grpSpPr>
              <a:xfrm>
                <a:off x="3030555" y="2392681"/>
                <a:ext cx="208881" cy="206629"/>
                <a:chOff x="631951" y="5067996"/>
                <a:chExt cx="360000" cy="360000"/>
              </a:xfrm>
            </p:grpSpPr>
            <p:sp>
              <p:nvSpPr>
                <p:cNvPr id="127" name="Oval 126">
                  <a:extLst>
                    <a:ext uri="{FF2B5EF4-FFF2-40B4-BE49-F238E27FC236}">
                      <a16:creationId xmlns:a16="http://schemas.microsoft.com/office/drawing/2014/main" id="{10D07050-4319-51BB-FCDB-BED4DF1BF420}"/>
                    </a:ext>
                  </a:extLst>
                </p:cNvPr>
                <p:cNvSpPr/>
                <p:nvPr/>
              </p:nvSpPr>
              <p:spPr>
                <a:xfrm>
                  <a:off x="631951" y="5067996"/>
                  <a:ext cx="360000" cy="360000"/>
                </a:xfrm>
                <a:prstGeom prst="ellipse">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28" name="Picture 127">
                  <a:extLst>
                    <a:ext uri="{FF2B5EF4-FFF2-40B4-BE49-F238E27FC236}">
                      <a16:creationId xmlns:a16="http://schemas.microsoft.com/office/drawing/2014/main" id="{1D3C784C-B0CE-4E49-3F41-F9E90C425843}"/>
                    </a:ext>
                  </a:extLst>
                </p:cNvPr>
                <p:cNvPicPr>
                  <a:picLocks noChangeAspect="1"/>
                </p:cNvPicPr>
                <p:nvPr/>
              </p:nvPicPr>
              <p:blipFill>
                <a:blip r:embed="rId13">
                  <a:alphaModFix amt="70000"/>
                  <a:duotone>
                    <a:prstClr val="black"/>
                    <a:schemeClr val="bg1">
                      <a:tint val="45000"/>
                      <a:satMod val="400000"/>
                    </a:schemeClr>
                  </a:duotone>
                </a:blip>
                <a:stretch>
                  <a:fillRect/>
                </a:stretch>
              </p:blipFill>
              <p:spPr>
                <a:xfrm>
                  <a:off x="708796" y="5143509"/>
                  <a:ext cx="206311" cy="208975"/>
                </a:xfrm>
                <a:prstGeom prst="rect">
                  <a:avLst/>
                </a:prstGeom>
                <a:noFill/>
              </p:spPr>
            </p:pic>
          </p:grpSp>
          <p:grpSp>
            <p:nvGrpSpPr>
              <p:cNvPr id="117" name="Group 116">
                <a:extLst>
                  <a:ext uri="{FF2B5EF4-FFF2-40B4-BE49-F238E27FC236}">
                    <a16:creationId xmlns:a16="http://schemas.microsoft.com/office/drawing/2014/main" id="{5329489F-8F5E-A337-641F-756DC833B650}"/>
                  </a:ext>
                </a:extLst>
              </p:cNvPr>
              <p:cNvGrpSpPr/>
              <p:nvPr/>
            </p:nvGrpSpPr>
            <p:grpSpPr>
              <a:xfrm>
                <a:off x="2991141" y="2247918"/>
                <a:ext cx="208881" cy="207543"/>
                <a:chOff x="691976" y="5483683"/>
                <a:chExt cx="360000" cy="360000"/>
              </a:xfrm>
            </p:grpSpPr>
            <p:sp>
              <p:nvSpPr>
                <p:cNvPr id="125" name="Oval 124">
                  <a:extLst>
                    <a:ext uri="{FF2B5EF4-FFF2-40B4-BE49-F238E27FC236}">
                      <a16:creationId xmlns:a16="http://schemas.microsoft.com/office/drawing/2014/main" id="{B5AD8973-E5F1-C454-36EA-5246F909809C}"/>
                    </a:ext>
                  </a:extLst>
                </p:cNvPr>
                <p:cNvSpPr/>
                <p:nvPr/>
              </p:nvSpPr>
              <p:spPr>
                <a:xfrm>
                  <a:off x="691976" y="5483683"/>
                  <a:ext cx="360000" cy="360000"/>
                </a:xfrm>
                <a:prstGeom prst="ellipse">
                  <a:avLst/>
                </a:prstGeom>
                <a:solidFill>
                  <a:srgbClr val="657D1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26" name="Graphic 125" descr="Leaf with solid fill">
                  <a:extLst>
                    <a:ext uri="{FF2B5EF4-FFF2-40B4-BE49-F238E27FC236}">
                      <a16:creationId xmlns:a16="http://schemas.microsoft.com/office/drawing/2014/main" id="{6E00EE1C-8B46-F8D3-9B0C-B97BD33A283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147" y="5531791"/>
                  <a:ext cx="288000" cy="288000"/>
                </a:xfrm>
                <a:prstGeom prst="rect">
                  <a:avLst/>
                </a:prstGeom>
              </p:spPr>
            </p:pic>
          </p:grpSp>
          <p:grpSp>
            <p:nvGrpSpPr>
              <p:cNvPr id="118" name="Group 117">
                <a:extLst>
                  <a:ext uri="{FF2B5EF4-FFF2-40B4-BE49-F238E27FC236}">
                    <a16:creationId xmlns:a16="http://schemas.microsoft.com/office/drawing/2014/main" id="{AF01C731-2A09-BF7F-CAB4-FDB070B440D5}"/>
                  </a:ext>
                </a:extLst>
              </p:cNvPr>
              <p:cNvGrpSpPr/>
              <p:nvPr/>
            </p:nvGrpSpPr>
            <p:grpSpPr>
              <a:xfrm>
                <a:off x="2887824" y="2136798"/>
                <a:ext cx="208881" cy="207543"/>
                <a:chOff x="691976" y="3502152"/>
                <a:chExt cx="360000" cy="360000"/>
              </a:xfrm>
            </p:grpSpPr>
            <p:sp>
              <p:nvSpPr>
                <p:cNvPr id="123" name="Oval 122">
                  <a:extLst>
                    <a:ext uri="{FF2B5EF4-FFF2-40B4-BE49-F238E27FC236}">
                      <a16:creationId xmlns:a16="http://schemas.microsoft.com/office/drawing/2014/main" id="{91B3A62B-5495-6422-890C-A0B5856A5AED}"/>
                    </a:ext>
                  </a:extLst>
                </p:cNvPr>
                <p:cNvSpPr/>
                <p:nvPr/>
              </p:nvSpPr>
              <p:spPr>
                <a:xfrm>
                  <a:off x="691976" y="3502152"/>
                  <a:ext cx="360000" cy="360000"/>
                </a:xfrm>
                <a:prstGeom prst="ellipse">
                  <a:avLst/>
                </a:prstGeom>
                <a:solidFill>
                  <a:srgbClr val="5A5A5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24" name="Graphic 123" descr="Factory with solid fill">
                  <a:extLst>
                    <a:ext uri="{FF2B5EF4-FFF2-40B4-BE49-F238E27FC236}">
                      <a16:creationId xmlns:a16="http://schemas.microsoft.com/office/drawing/2014/main" id="{560CC830-939C-88E7-9E16-3BF7D8A1B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579" y="3526129"/>
                  <a:ext cx="288000" cy="288000"/>
                </a:xfrm>
                <a:prstGeom prst="rect">
                  <a:avLst/>
                </a:prstGeom>
              </p:spPr>
            </p:pic>
          </p:grpSp>
          <p:grpSp>
            <p:nvGrpSpPr>
              <p:cNvPr id="119" name="Group 118">
                <a:extLst>
                  <a:ext uri="{FF2B5EF4-FFF2-40B4-BE49-F238E27FC236}">
                    <a16:creationId xmlns:a16="http://schemas.microsoft.com/office/drawing/2014/main" id="{70EBDB0D-0262-011A-0DFC-8BDEF8F191E7}"/>
                  </a:ext>
                </a:extLst>
              </p:cNvPr>
              <p:cNvGrpSpPr/>
              <p:nvPr/>
            </p:nvGrpSpPr>
            <p:grpSpPr>
              <a:xfrm>
                <a:off x="2720719" y="2102149"/>
                <a:ext cx="208881" cy="207543"/>
                <a:chOff x="434857" y="3738117"/>
                <a:chExt cx="360000" cy="360000"/>
              </a:xfrm>
            </p:grpSpPr>
            <p:sp>
              <p:nvSpPr>
                <p:cNvPr id="121" name="Oval 120">
                  <a:extLst>
                    <a:ext uri="{FF2B5EF4-FFF2-40B4-BE49-F238E27FC236}">
                      <a16:creationId xmlns:a16="http://schemas.microsoft.com/office/drawing/2014/main" id="{58509DD7-04E0-AD05-99D2-65FB6286A277}"/>
                    </a:ext>
                  </a:extLst>
                </p:cNvPr>
                <p:cNvSpPr/>
                <p:nvPr/>
              </p:nvSpPr>
              <p:spPr>
                <a:xfrm>
                  <a:off x="434857" y="3738117"/>
                  <a:ext cx="360000" cy="360000"/>
                </a:xfrm>
                <a:prstGeom prst="ellipse">
                  <a:avLst/>
                </a:prstGeom>
                <a:solidFill>
                  <a:srgbClr val="6F8DB9"/>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22" name="Graphic 121" descr="Windy with solid fill">
                  <a:extLst>
                    <a:ext uri="{FF2B5EF4-FFF2-40B4-BE49-F238E27FC236}">
                      <a16:creationId xmlns:a16="http://schemas.microsoft.com/office/drawing/2014/main" id="{8251FDA8-C286-7BC9-8A80-DE8A103597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9304" y="3785669"/>
                  <a:ext cx="291110" cy="291110"/>
                </a:xfrm>
                <a:prstGeom prst="rect">
                  <a:avLst/>
                </a:prstGeom>
              </p:spPr>
            </p:pic>
          </p:grpSp>
        </p:grpSp>
        <p:pic>
          <p:nvPicPr>
            <p:cNvPr id="115" name="Picture 114">
              <a:extLst>
                <a:ext uri="{FF2B5EF4-FFF2-40B4-BE49-F238E27FC236}">
                  <a16:creationId xmlns:a16="http://schemas.microsoft.com/office/drawing/2014/main" id="{9D925F95-3676-9723-DE6D-6A88BCA88725}"/>
                </a:ext>
              </a:extLst>
            </p:cNvPr>
            <p:cNvPicPr>
              <a:picLocks noChangeAspect="1"/>
            </p:cNvPicPr>
            <p:nvPr/>
          </p:nvPicPr>
          <p:blipFill>
            <a:blip r:embed="rId20">
              <a:duotone>
                <a:schemeClr val="accent5">
                  <a:shade val="45000"/>
                  <a:satMod val="135000"/>
                </a:schemeClr>
                <a:prstClr val="white"/>
              </a:duotone>
            </a:blip>
            <a:srcRect b="17825"/>
            <a:stretch/>
          </p:blipFill>
          <p:spPr>
            <a:xfrm>
              <a:off x="2595391" y="2301297"/>
              <a:ext cx="438649" cy="357789"/>
            </a:xfrm>
            <a:prstGeom prst="rect">
              <a:avLst/>
            </a:prstGeom>
          </p:spPr>
        </p:pic>
      </p:grpSp>
      <p:cxnSp>
        <p:nvCxnSpPr>
          <p:cNvPr id="129" name="Connector: Elbow 128">
            <a:extLst>
              <a:ext uri="{FF2B5EF4-FFF2-40B4-BE49-F238E27FC236}">
                <a16:creationId xmlns:a16="http://schemas.microsoft.com/office/drawing/2014/main" id="{E6E61ABA-1E54-AB2F-0FAB-37B125D614AA}"/>
              </a:ext>
            </a:extLst>
          </p:cNvPr>
          <p:cNvCxnSpPr>
            <a:stCxn id="112" idx="2"/>
            <a:endCxn id="111" idx="1"/>
          </p:cNvCxnSpPr>
          <p:nvPr/>
        </p:nvCxnSpPr>
        <p:spPr>
          <a:xfrm rot="16200000" flipH="1">
            <a:off x="5049845" y="2454454"/>
            <a:ext cx="543448" cy="1169323"/>
          </a:xfrm>
          <a:prstGeom prst="bentConnector2">
            <a:avLst/>
          </a:prstGeom>
          <a:ln w="28575">
            <a:solidFill>
              <a:srgbClr val="A6B727"/>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9C39CF9E-FA1F-925C-971E-DC745EBB1841}"/>
              </a:ext>
            </a:extLst>
          </p:cNvPr>
          <p:cNvCxnSpPr>
            <a:cxnSpLocks/>
            <a:stCxn id="115" idx="2"/>
            <a:endCxn id="111" idx="3"/>
          </p:cNvCxnSpPr>
          <p:nvPr/>
        </p:nvCxnSpPr>
        <p:spPr>
          <a:xfrm rot="5400000">
            <a:off x="6585350" y="2508242"/>
            <a:ext cx="541240" cy="106395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76C42E40-EC80-A801-0C68-C7066344A15F}"/>
              </a:ext>
            </a:extLst>
          </p:cNvPr>
          <p:cNvCxnSpPr>
            <a:cxnSpLocks/>
          </p:cNvCxnSpPr>
          <p:nvPr/>
        </p:nvCxnSpPr>
        <p:spPr>
          <a:xfrm flipH="1">
            <a:off x="6115112" y="1939637"/>
            <a:ext cx="1850" cy="116314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CCD5A297-90F9-6257-5743-32B6C2928E18}"/>
              </a:ext>
            </a:extLst>
          </p:cNvPr>
          <p:cNvSpPr/>
          <p:nvPr/>
        </p:nvSpPr>
        <p:spPr>
          <a:xfrm>
            <a:off x="7038210" y="2819366"/>
            <a:ext cx="710194" cy="37972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Carbon capture</a:t>
            </a:r>
          </a:p>
        </p:txBody>
      </p:sp>
      <p:sp>
        <p:nvSpPr>
          <p:cNvPr id="133" name="Rectangle 132">
            <a:extLst>
              <a:ext uri="{FF2B5EF4-FFF2-40B4-BE49-F238E27FC236}">
                <a16:creationId xmlns:a16="http://schemas.microsoft.com/office/drawing/2014/main" id="{FD05CD35-D550-EF93-1649-48559B012545}"/>
              </a:ext>
            </a:extLst>
          </p:cNvPr>
          <p:cNvSpPr/>
          <p:nvPr/>
        </p:nvSpPr>
        <p:spPr>
          <a:xfrm>
            <a:off x="4408743" y="2853864"/>
            <a:ext cx="737780" cy="345222"/>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Electro-lyser</a:t>
            </a:r>
          </a:p>
        </p:txBody>
      </p:sp>
      <p:sp>
        <p:nvSpPr>
          <p:cNvPr id="134" name="Rectangle 133">
            <a:extLst>
              <a:ext uri="{FF2B5EF4-FFF2-40B4-BE49-F238E27FC236}">
                <a16:creationId xmlns:a16="http://schemas.microsoft.com/office/drawing/2014/main" id="{82F5F343-E3B0-E47C-5D4E-5F74EC9B6DAE}"/>
              </a:ext>
            </a:extLst>
          </p:cNvPr>
          <p:cNvSpPr/>
          <p:nvPr/>
        </p:nvSpPr>
        <p:spPr>
          <a:xfrm>
            <a:off x="5733266" y="3540445"/>
            <a:ext cx="763690" cy="414668"/>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E-fuel plant</a:t>
            </a:r>
          </a:p>
        </p:txBody>
      </p:sp>
      <p:cxnSp>
        <p:nvCxnSpPr>
          <p:cNvPr id="135" name="Straight Arrow Connector 134">
            <a:extLst>
              <a:ext uri="{FF2B5EF4-FFF2-40B4-BE49-F238E27FC236}">
                <a16:creationId xmlns:a16="http://schemas.microsoft.com/office/drawing/2014/main" id="{5AE4F2F2-5D5A-77BE-904B-10132B97CAA3}"/>
              </a:ext>
            </a:extLst>
          </p:cNvPr>
          <p:cNvCxnSpPr>
            <a:cxnSpLocks/>
            <a:endCxn id="112" idx="3"/>
          </p:cNvCxnSpPr>
          <p:nvPr/>
        </p:nvCxnSpPr>
        <p:spPr>
          <a:xfrm flipH="1">
            <a:off x="4935344" y="2591876"/>
            <a:ext cx="1183467" cy="2905"/>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855E305F-BCC6-DD71-41F4-8EB3752E7970}"/>
              </a:ext>
            </a:extLst>
          </p:cNvPr>
          <p:cNvCxnSpPr>
            <a:cxnSpLocks/>
          </p:cNvCxnSpPr>
          <p:nvPr/>
        </p:nvCxnSpPr>
        <p:spPr>
          <a:xfrm>
            <a:off x="6116962" y="2597794"/>
            <a:ext cx="1051661"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C5BF53BC-A586-6D92-02F3-A41C58C5792D}"/>
              </a:ext>
            </a:extLst>
          </p:cNvPr>
          <p:cNvSpPr/>
          <p:nvPr/>
        </p:nvSpPr>
        <p:spPr>
          <a:xfrm>
            <a:off x="5606023" y="2006775"/>
            <a:ext cx="1033137" cy="35485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Renewables/grid</a:t>
            </a:r>
          </a:p>
        </p:txBody>
      </p:sp>
      <p:sp>
        <p:nvSpPr>
          <p:cNvPr id="138" name="Rectangle: Rounded Corners 137">
            <a:extLst>
              <a:ext uri="{FF2B5EF4-FFF2-40B4-BE49-F238E27FC236}">
                <a16:creationId xmlns:a16="http://schemas.microsoft.com/office/drawing/2014/main" id="{3B157485-4AC1-B10C-2534-516549F32541}"/>
              </a:ext>
            </a:extLst>
          </p:cNvPr>
          <p:cNvSpPr/>
          <p:nvPr/>
        </p:nvSpPr>
        <p:spPr>
          <a:xfrm>
            <a:off x="4188731" y="4154103"/>
            <a:ext cx="3780000" cy="2240244"/>
          </a:xfrm>
          <a:prstGeom prst="roundRect">
            <a:avLst>
              <a:gd name="adj" fmla="val 7105"/>
            </a:avLst>
          </a:prstGeom>
          <a:solidFill>
            <a:schemeClr val="accent6">
              <a:lumMod val="20000"/>
              <a:lumOff val="80000"/>
            </a:scheme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171450" indent="-171450">
              <a:spcBef>
                <a:spcPts val="600"/>
              </a:spcBef>
              <a:buFont typeface="Wingdings" panose="05000000000000000000" pitchFamily="2" charset="2"/>
              <a:buChar char="§"/>
            </a:pPr>
            <a:r>
              <a:rPr lang="en-GB" sz="1200" b="1">
                <a:solidFill>
                  <a:schemeClr val="tx1"/>
                </a:solidFill>
              </a:rPr>
              <a:t>A good location </a:t>
            </a:r>
            <a:r>
              <a:rPr lang="en-GB" sz="1200">
                <a:solidFill>
                  <a:schemeClr val="tx1"/>
                </a:solidFill>
              </a:rPr>
              <a:t>allows for co-location with electrolyser and carbon capture. </a:t>
            </a:r>
            <a:endParaRPr lang="en-GB" sz="1200" b="1">
              <a:solidFill>
                <a:schemeClr val="tx1"/>
              </a:solidFill>
            </a:endParaRPr>
          </a:p>
          <a:p>
            <a:pPr marL="171450" indent="-171450">
              <a:spcBef>
                <a:spcPts val="600"/>
              </a:spcBef>
              <a:buFont typeface="Wingdings" panose="05000000000000000000" pitchFamily="2" charset="2"/>
              <a:buChar char="§"/>
            </a:pPr>
            <a:r>
              <a:rPr lang="en-GB" sz="1200" b="1">
                <a:solidFill>
                  <a:schemeClr val="tx1"/>
                </a:solidFill>
              </a:rPr>
              <a:t>Space restrictions </a:t>
            </a:r>
            <a:r>
              <a:rPr lang="en-GB" sz="1200">
                <a:solidFill>
                  <a:schemeClr val="tx1"/>
                </a:solidFill>
              </a:rPr>
              <a:t>do not allow for co-location of renewable assets.</a:t>
            </a:r>
          </a:p>
          <a:p>
            <a:pPr marL="171450" indent="-171450">
              <a:spcBef>
                <a:spcPts val="600"/>
              </a:spcBef>
              <a:buFont typeface="Wingdings" panose="05000000000000000000" pitchFamily="2" charset="2"/>
              <a:buChar char="§"/>
            </a:pPr>
            <a:r>
              <a:rPr lang="en-GB" sz="1200" b="1">
                <a:solidFill>
                  <a:schemeClr val="tx1"/>
                </a:solidFill>
              </a:rPr>
              <a:t>Retrofitting </a:t>
            </a:r>
            <a:r>
              <a:rPr lang="en-GB" sz="1200">
                <a:solidFill>
                  <a:schemeClr val="tx1"/>
                </a:solidFill>
              </a:rPr>
              <a:t>of brownfield production site possible for e-ammonia and e-methanol.</a:t>
            </a:r>
          </a:p>
          <a:p>
            <a:pPr marL="171450" indent="-171450">
              <a:spcBef>
                <a:spcPts val="600"/>
              </a:spcBef>
              <a:buFont typeface="Wingdings" panose="05000000000000000000" pitchFamily="2" charset="2"/>
              <a:buChar char="§"/>
            </a:pPr>
            <a:r>
              <a:rPr lang="en-GB" sz="1200" b="1">
                <a:solidFill>
                  <a:schemeClr val="tx1"/>
                </a:solidFill>
              </a:rPr>
              <a:t>Cheap industrial CO</a:t>
            </a:r>
            <a:r>
              <a:rPr lang="en-GB" sz="1200" b="1" baseline="-25000">
                <a:solidFill>
                  <a:schemeClr val="tx1"/>
                </a:solidFill>
              </a:rPr>
              <a:t>2 </a:t>
            </a:r>
            <a:r>
              <a:rPr lang="en-GB" sz="1200">
                <a:solidFill>
                  <a:schemeClr val="tx1"/>
                </a:solidFill>
              </a:rPr>
              <a:t>available until 2041, afterwards biogenic sources only in Germany and Sweden, while in Spain and Italy DAC.</a:t>
            </a:r>
          </a:p>
          <a:p>
            <a:pPr marL="171450" indent="-171450">
              <a:spcBef>
                <a:spcPts val="600"/>
              </a:spcBef>
              <a:buFont typeface="Wingdings" panose="05000000000000000000" pitchFamily="2" charset="2"/>
              <a:buChar char="§"/>
            </a:pPr>
            <a:endParaRPr lang="en-GB" sz="1200">
              <a:solidFill>
                <a:schemeClr val="tx1"/>
              </a:solidFill>
            </a:endParaRPr>
          </a:p>
        </p:txBody>
      </p:sp>
      <p:sp>
        <p:nvSpPr>
          <p:cNvPr id="140" name="Rectangle: Rounded Corners 139">
            <a:extLst>
              <a:ext uri="{FF2B5EF4-FFF2-40B4-BE49-F238E27FC236}">
                <a16:creationId xmlns:a16="http://schemas.microsoft.com/office/drawing/2014/main" id="{04B15A16-5913-7DA4-8467-DC3D9BCC8490}"/>
              </a:ext>
            </a:extLst>
          </p:cNvPr>
          <p:cNvSpPr/>
          <p:nvPr/>
        </p:nvSpPr>
        <p:spPr>
          <a:xfrm>
            <a:off x="8145952" y="1530757"/>
            <a:ext cx="3556936" cy="2512421"/>
          </a:xfrm>
          <a:prstGeom prst="roundRect">
            <a:avLst>
              <a:gd name="adj" fmla="val 7553"/>
            </a:avLst>
          </a:prstGeom>
          <a:solidFill>
            <a:schemeClr val="accent6">
              <a:lumMod val="40000"/>
              <a:lumOff val="60000"/>
            </a:schemeClr>
          </a:solidFill>
          <a:ln w="19050">
            <a:solidFill>
              <a:srgbClr val="DF5327"/>
            </a:solidFill>
            <a:prstDash val="sysDash"/>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42" name="Graphic 141" descr="Electric Tower with solid fill">
            <a:extLst>
              <a:ext uri="{FF2B5EF4-FFF2-40B4-BE49-F238E27FC236}">
                <a16:creationId xmlns:a16="http://schemas.microsoft.com/office/drawing/2014/main" id="{DEF7E7FA-CDA2-EBD0-18C4-94098E9DC510}"/>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10030268" y="1603096"/>
            <a:ext cx="254948" cy="253060"/>
          </a:xfrm>
          <a:prstGeom prst="rect">
            <a:avLst/>
          </a:prstGeom>
        </p:spPr>
      </p:pic>
      <p:pic>
        <p:nvPicPr>
          <p:cNvPr id="143" name="Picture 142">
            <a:extLst>
              <a:ext uri="{FF2B5EF4-FFF2-40B4-BE49-F238E27FC236}">
                <a16:creationId xmlns:a16="http://schemas.microsoft.com/office/drawing/2014/main" id="{395AE367-4A5B-B789-1B79-24B6A0DDE21D}"/>
              </a:ext>
            </a:extLst>
          </p:cNvPr>
          <p:cNvPicPr>
            <a:picLocks noChangeAspect="1"/>
          </p:cNvPicPr>
          <p:nvPr/>
        </p:nvPicPr>
        <p:blipFill>
          <a:blip r:embed="rId9"/>
          <a:srcRect l="-5096" t="-6570" r="-13153" b="-17637"/>
          <a:stretch/>
        </p:blipFill>
        <p:spPr>
          <a:xfrm>
            <a:off x="9566269" y="1547141"/>
            <a:ext cx="510311" cy="392496"/>
          </a:xfrm>
          <a:prstGeom prst="rect">
            <a:avLst/>
          </a:prstGeom>
        </p:spPr>
      </p:pic>
      <p:pic>
        <p:nvPicPr>
          <p:cNvPr id="144" name="Graphic 143" descr="Production with solid fill">
            <a:extLst>
              <a:ext uri="{FF2B5EF4-FFF2-40B4-BE49-F238E27FC236}">
                <a16:creationId xmlns:a16="http://schemas.microsoft.com/office/drawing/2014/main" id="{6D52782E-49FA-6F5E-7055-5628D3172B93}"/>
              </a:ext>
            </a:extLst>
          </p:cNvPr>
          <p:cNvPicPr>
            <a:picLocks noChangeAspect="1"/>
          </p:cNvPicPr>
          <p:nvPr/>
        </p:nvPicPr>
        <p:blipFill>
          <a:blip r:embed="rId10">
            <a:duotone>
              <a:schemeClr val="accent5">
                <a:shade val="45000"/>
                <a:satMod val="135000"/>
              </a:schemeClr>
              <a:prstClr val="white"/>
            </a:duotone>
            <a:extLst>
              <a:ext uri="{96DAC541-7B7A-43D3-8B79-37D633B846F1}">
                <asvg:svgBlip xmlns:asvg="http://schemas.microsoft.com/office/drawing/2016/SVG/main" r:embed="rId11"/>
              </a:ext>
            </a:extLst>
          </a:blip>
          <a:stretch>
            <a:fillRect/>
          </a:stretch>
        </p:blipFill>
        <p:spPr>
          <a:xfrm>
            <a:off x="9739234" y="3103505"/>
            <a:ext cx="417761" cy="414669"/>
          </a:xfrm>
          <a:prstGeom prst="rect">
            <a:avLst/>
          </a:prstGeom>
        </p:spPr>
      </p:pic>
      <p:pic>
        <p:nvPicPr>
          <p:cNvPr id="145" name="Picture 144">
            <a:extLst>
              <a:ext uri="{FF2B5EF4-FFF2-40B4-BE49-F238E27FC236}">
                <a16:creationId xmlns:a16="http://schemas.microsoft.com/office/drawing/2014/main" id="{CBCBA23C-8381-3957-7794-E7FDDC20F7E2}"/>
              </a:ext>
            </a:extLst>
          </p:cNvPr>
          <p:cNvPicPr>
            <a:picLocks noChangeAspect="1"/>
          </p:cNvPicPr>
          <p:nvPr/>
        </p:nvPicPr>
        <p:blipFill>
          <a:blip r:embed="rId12">
            <a:duotone>
              <a:schemeClr val="accent5">
                <a:shade val="45000"/>
                <a:satMod val="135000"/>
              </a:schemeClr>
              <a:prstClr val="white"/>
            </a:duotone>
          </a:blip>
          <a:srcRect b="12366"/>
          <a:stretch/>
        </p:blipFill>
        <p:spPr>
          <a:xfrm>
            <a:off x="8371474" y="2422170"/>
            <a:ext cx="396873" cy="345222"/>
          </a:xfrm>
          <a:prstGeom prst="rect">
            <a:avLst/>
          </a:prstGeom>
        </p:spPr>
      </p:pic>
      <p:grpSp>
        <p:nvGrpSpPr>
          <p:cNvPr id="146" name="Group 145">
            <a:extLst>
              <a:ext uri="{FF2B5EF4-FFF2-40B4-BE49-F238E27FC236}">
                <a16:creationId xmlns:a16="http://schemas.microsoft.com/office/drawing/2014/main" id="{03CD5F7F-B698-8440-18FC-40F56FB10572}"/>
              </a:ext>
            </a:extLst>
          </p:cNvPr>
          <p:cNvGrpSpPr/>
          <p:nvPr/>
        </p:nvGrpSpPr>
        <p:grpSpPr>
          <a:xfrm>
            <a:off x="11001626" y="2212663"/>
            <a:ext cx="644045" cy="556937"/>
            <a:chOff x="2595391" y="2102149"/>
            <a:chExt cx="644045" cy="556937"/>
          </a:xfrm>
        </p:grpSpPr>
        <p:grpSp>
          <p:nvGrpSpPr>
            <p:cNvPr id="147" name="Group 146">
              <a:extLst>
                <a:ext uri="{FF2B5EF4-FFF2-40B4-BE49-F238E27FC236}">
                  <a16:creationId xmlns:a16="http://schemas.microsoft.com/office/drawing/2014/main" id="{718ADFC2-D4D0-AD5B-5F37-37A73CCF69C4}"/>
                </a:ext>
              </a:extLst>
            </p:cNvPr>
            <p:cNvGrpSpPr/>
            <p:nvPr/>
          </p:nvGrpSpPr>
          <p:grpSpPr>
            <a:xfrm>
              <a:off x="2720719" y="2102149"/>
              <a:ext cx="518717" cy="497161"/>
              <a:chOff x="2720719" y="2102149"/>
              <a:chExt cx="518717" cy="497161"/>
            </a:xfrm>
          </p:grpSpPr>
          <p:grpSp>
            <p:nvGrpSpPr>
              <p:cNvPr id="149" name="Group 148">
                <a:extLst>
                  <a:ext uri="{FF2B5EF4-FFF2-40B4-BE49-F238E27FC236}">
                    <a16:creationId xmlns:a16="http://schemas.microsoft.com/office/drawing/2014/main" id="{B46CC048-A30C-A6A7-74BE-9BD68BA5F8B2}"/>
                  </a:ext>
                </a:extLst>
              </p:cNvPr>
              <p:cNvGrpSpPr/>
              <p:nvPr/>
            </p:nvGrpSpPr>
            <p:grpSpPr>
              <a:xfrm>
                <a:off x="3030555" y="2392681"/>
                <a:ext cx="208881" cy="206629"/>
                <a:chOff x="631951" y="5067996"/>
                <a:chExt cx="360000" cy="360000"/>
              </a:xfrm>
            </p:grpSpPr>
            <p:sp>
              <p:nvSpPr>
                <p:cNvPr id="163" name="Oval 162">
                  <a:extLst>
                    <a:ext uri="{FF2B5EF4-FFF2-40B4-BE49-F238E27FC236}">
                      <a16:creationId xmlns:a16="http://schemas.microsoft.com/office/drawing/2014/main" id="{56C1366B-DAFE-3522-282D-4D200B81BAF3}"/>
                    </a:ext>
                  </a:extLst>
                </p:cNvPr>
                <p:cNvSpPr/>
                <p:nvPr/>
              </p:nvSpPr>
              <p:spPr>
                <a:xfrm>
                  <a:off x="631951" y="5067996"/>
                  <a:ext cx="360000" cy="360000"/>
                </a:xfrm>
                <a:prstGeom prst="ellipse">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64" name="Picture 163">
                  <a:extLst>
                    <a:ext uri="{FF2B5EF4-FFF2-40B4-BE49-F238E27FC236}">
                      <a16:creationId xmlns:a16="http://schemas.microsoft.com/office/drawing/2014/main" id="{09D2920E-1C22-79ED-77D4-7229F2D4A526}"/>
                    </a:ext>
                  </a:extLst>
                </p:cNvPr>
                <p:cNvPicPr>
                  <a:picLocks noChangeAspect="1"/>
                </p:cNvPicPr>
                <p:nvPr/>
              </p:nvPicPr>
              <p:blipFill>
                <a:blip r:embed="rId13">
                  <a:alphaModFix amt="70000"/>
                  <a:duotone>
                    <a:prstClr val="black"/>
                    <a:schemeClr val="bg1">
                      <a:tint val="45000"/>
                      <a:satMod val="400000"/>
                    </a:schemeClr>
                  </a:duotone>
                </a:blip>
                <a:stretch>
                  <a:fillRect/>
                </a:stretch>
              </p:blipFill>
              <p:spPr>
                <a:xfrm>
                  <a:off x="708796" y="5143509"/>
                  <a:ext cx="206311" cy="208975"/>
                </a:xfrm>
                <a:prstGeom prst="rect">
                  <a:avLst/>
                </a:prstGeom>
                <a:noFill/>
              </p:spPr>
            </p:pic>
          </p:grpSp>
          <p:grpSp>
            <p:nvGrpSpPr>
              <p:cNvPr id="150" name="Group 149">
                <a:extLst>
                  <a:ext uri="{FF2B5EF4-FFF2-40B4-BE49-F238E27FC236}">
                    <a16:creationId xmlns:a16="http://schemas.microsoft.com/office/drawing/2014/main" id="{16F2CFD8-E2E2-2B3B-2AE3-C3CC408F9C34}"/>
                  </a:ext>
                </a:extLst>
              </p:cNvPr>
              <p:cNvGrpSpPr/>
              <p:nvPr/>
            </p:nvGrpSpPr>
            <p:grpSpPr>
              <a:xfrm>
                <a:off x="2991141" y="2247918"/>
                <a:ext cx="208881" cy="207543"/>
                <a:chOff x="691976" y="5483683"/>
                <a:chExt cx="360000" cy="360000"/>
              </a:xfrm>
            </p:grpSpPr>
            <p:sp>
              <p:nvSpPr>
                <p:cNvPr id="158" name="Oval 157">
                  <a:extLst>
                    <a:ext uri="{FF2B5EF4-FFF2-40B4-BE49-F238E27FC236}">
                      <a16:creationId xmlns:a16="http://schemas.microsoft.com/office/drawing/2014/main" id="{49712AE6-BEC3-7AC9-52B7-668B0D40C063}"/>
                    </a:ext>
                  </a:extLst>
                </p:cNvPr>
                <p:cNvSpPr/>
                <p:nvPr/>
              </p:nvSpPr>
              <p:spPr>
                <a:xfrm>
                  <a:off x="691976" y="5483683"/>
                  <a:ext cx="360000" cy="360000"/>
                </a:xfrm>
                <a:prstGeom prst="ellipse">
                  <a:avLst/>
                </a:prstGeom>
                <a:solidFill>
                  <a:srgbClr val="657D1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62" name="Graphic 161" descr="Leaf with solid fill">
                  <a:extLst>
                    <a:ext uri="{FF2B5EF4-FFF2-40B4-BE49-F238E27FC236}">
                      <a16:creationId xmlns:a16="http://schemas.microsoft.com/office/drawing/2014/main" id="{ABEDA530-EAA4-3D36-6A89-1CA6000349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147" y="5531791"/>
                  <a:ext cx="288000" cy="288000"/>
                </a:xfrm>
                <a:prstGeom prst="rect">
                  <a:avLst/>
                </a:prstGeom>
              </p:spPr>
            </p:pic>
          </p:grpSp>
          <p:grpSp>
            <p:nvGrpSpPr>
              <p:cNvPr id="151" name="Group 150">
                <a:extLst>
                  <a:ext uri="{FF2B5EF4-FFF2-40B4-BE49-F238E27FC236}">
                    <a16:creationId xmlns:a16="http://schemas.microsoft.com/office/drawing/2014/main" id="{344BE611-339D-B56D-4980-40EDD63A863A}"/>
                  </a:ext>
                </a:extLst>
              </p:cNvPr>
              <p:cNvGrpSpPr/>
              <p:nvPr/>
            </p:nvGrpSpPr>
            <p:grpSpPr>
              <a:xfrm>
                <a:off x="2887824" y="2136798"/>
                <a:ext cx="208881" cy="207543"/>
                <a:chOff x="691976" y="3502152"/>
                <a:chExt cx="360000" cy="360000"/>
              </a:xfrm>
            </p:grpSpPr>
            <p:sp>
              <p:nvSpPr>
                <p:cNvPr id="155" name="Oval 154">
                  <a:extLst>
                    <a:ext uri="{FF2B5EF4-FFF2-40B4-BE49-F238E27FC236}">
                      <a16:creationId xmlns:a16="http://schemas.microsoft.com/office/drawing/2014/main" id="{395875EA-BE34-BCB5-79E1-00715490BAEA}"/>
                    </a:ext>
                  </a:extLst>
                </p:cNvPr>
                <p:cNvSpPr/>
                <p:nvPr/>
              </p:nvSpPr>
              <p:spPr>
                <a:xfrm>
                  <a:off x="691976" y="3502152"/>
                  <a:ext cx="360000" cy="360000"/>
                </a:xfrm>
                <a:prstGeom prst="ellipse">
                  <a:avLst/>
                </a:prstGeom>
                <a:solidFill>
                  <a:srgbClr val="5A5A5A"/>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56" name="Graphic 155" descr="Factory with solid fill">
                  <a:extLst>
                    <a:ext uri="{FF2B5EF4-FFF2-40B4-BE49-F238E27FC236}">
                      <a16:creationId xmlns:a16="http://schemas.microsoft.com/office/drawing/2014/main" id="{1ABC018C-4218-3234-728C-EF6797FD7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3579" y="3526129"/>
                  <a:ext cx="288000" cy="288000"/>
                </a:xfrm>
                <a:prstGeom prst="rect">
                  <a:avLst/>
                </a:prstGeom>
              </p:spPr>
            </p:pic>
          </p:grpSp>
          <p:grpSp>
            <p:nvGrpSpPr>
              <p:cNvPr id="152" name="Group 151">
                <a:extLst>
                  <a:ext uri="{FF2B5EF4-FFF2-40B4-BE49-F238E27FC236}">
                    <a16:creationId xmlns:a16="http://schemas.microsoft.com/office/drawing/2014/main" id="{E30F0BDF-5A70-5331-9FAE-8E1AE02902BC}"/>
                  </a:ext>
                </a:extLst>
              </p:cNvPr>
              <p:cNvGrpSpPr/>
              <p:nvPr/>
            </p:nvGrpSpPr>
            <p:grpSpPr>
              <a:xfrm>
                <a:off x="2720719" y="2102149"/>
                <a:ext cx="208881" cy="207543"/>
                <a:chOff x="434857" y="3738117"/>
                <a:chExt cx="360000" cy="360000"/>
              </a:xfrm>
            </p:grpSpPr>
            <p:sp>
              <p:nvSpPr>
                <p:cNvPr id="153" name="Oval 152">
                  <a:extLst>
                    <a:ext uri="{FF2B5EF4-FFF2-40B4-BE49-F238E27FC236}">
                      <a16:creationId xmlns:a16="http://schemas.microsoft.com/office/drawing/2014/main" id="{950A7C6F-A4D0-7783-FB51-B30AEF4195F2}"/>
                    </a:ext>
                  </a:extLst>
                </p:cNvPr>
                <p:cNvSpPr/>
                <p:nvPr/>
              </p:nvSpPr>
              <p:spPr>
                <a:xfrm>
                  <a:off x="434857" y="3738117"/>
                  <a:ext cx="360000" cy="360000"/>
                </a:xfrm>
                <a:prstGeom prst="ellipse">
                  <a:avLst/>
                </a:prstGeom>
                <a:solidFill>
                  <a:srgbClr val="6F8DB9"/>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endParaRPr>
                </a:p>
              </p:txBody>
            </p:sp>
            <p:pic>
              <p:nvPicPr>
                <p:cNvPr id="154" name="Graphic 153" descr="Windy with solid fill">
                  <a:extLst>
                    <a:ext uri="{FF2B5EF4-FFF2-40B4-BE49-F238E27FC236}">
                      <a16:creationId xmlns:a16="http://schemas.microsoft.com/office/drawing/2014/main" id="{1EEEE8DE-F2D8-E639-F8B0-10769FC3E5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9304" y="3785669"/>
                  <a:ext cx="291110" cy="291110"/>
                </a:xfrm>
                <a:prstGeom prst="rect">
                  <a:avLst/>
                </a:prstGeom>
              </p:spPr>
            </p:pic>
          </p:grpSp>
        </p:grpSp>
        <p:pic>
          <p:nvPicPr>
            <p:cNvPr id="148" name="Picture 147">
              <a:extLst>
                <a:ext uri="{FF2B5EF4-FFF2-40B4-BE49-F238E27FC236}">
                  <a16:creationId xmlns:a16="http://schemas.microsoft.com/office/drawing/2014/main" id="{A5D121BF-DE51-0CD4-ED93-26EB3130F7B2}"/>
                </a:ext>
              </a:extLst>
            </p:cNvPr>
            <p:cNvPicPr>
              <a:picLocks noChangeAspect="1"/>
            </p:cNvPicPr>
            <p:nvPr/>
          </p:nvPicPr>
          <p:blipFill>
            <a:blip r:embed="rId20">
              <a:duotone>
                <a:schemeClr val="accent5">
                  <a:shade val="45000"/>
                  <a:satMod val="135000"/>
                </a:schemeClr>
                <a:prstClr val="white"/>
              </a:duotone>
            </a:blip>
            <a:srcRect b="17825"/>
            <a:stretch/>
          </p:blipFill>
          <p:spPr>
            <a:xfrm>
              <a:off x="2595391" y="2301297"/>
              <a:ext cx="438649" cy="357789"/>
            </a:xfrm>
            <a:prstGeom prst="rect">
              <a:avLst/>
            </a:prstGeom>
          </p:spPr>
        </p:pic>
      </p:grpSp>
      <p:cxnSp>
        <p:nvCxnSpPr>
          <p:cNvPr id="166" name="Connector: Elbow 165">
            <a:extLst>
              <a:ext uri="{FF2B5EF4-FFF2-40B4-BE49-F238E27FC236}">
                <a16:creationId xmlns:a16="http://schemas.microsoft.com/office/drawing/2014/main" id="{87C62172-29FC-45D8-6D1E-612C17B854DC}"/>
              </a:ext>
            </a:extLst>
          </p:cNvPr>
          <p:cNvCxnSpPr>
            <a:stCxn id="145" idx="2"/>
            <a:endCxn id="144" idx="1"/>
          </p:cNvCxnSpPr>
          <p:nvPr/>
        </p:nvCxnSpPr>
        <p:spPr>
          <a:xfrm rot="16200000" flipH="1">
            <a:off x="8882848" y="2454454"/>
            <a:ext cx="543448" cy="1169323"/>
          </a:xfrm>
          <a:prstGeom prst="bentConnector2">
            <a:avLst/>
          </a:prstGeom>
          <a:ln w="28575">
            <a:solidFill>
              <a:srgbClr val="A6B727"/>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E357FFA0-72C4-2C4F-2BCE-FF4CA24307C0}"/>
              </a:ext>
            </a:extLst>
          </p:cNvPr>
          <p:cNvCxnSpPr>
            <a:cxnSpLocks/>
            <a:stCxn id="148" idx="2"/>
            <a:endCxn id="144" idx="3"/>
          </p:cNvCxnSpPr>
          <p:nvPr/>
        </p:nvCxnSpPr>
        <p:spPr>
          <a:xfrm rot="5400000">
            <a:off x="10418353" y="2508242"/>
            <a:ext cx="541240" cy="1063956"/>
          </a:xfrm>
          <a:prstGeom prst="bentConnector2">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56EA03C-3798-5A9D-22DE-B0980DC875EA}"/>
              </a:ext>
            </a:extLst>
          </p:cNvPr>
          <p:cNvCxnSpPr>
            <a:cxnSpLocks/>
          </p:cNvCxnSpPr>
          <p:nvPr/>
        </p:nvCxnSpPr>
        <p:spPr>
          <a:xfrm>
            <a:off x="9948115" y="2590706"/>
            <a:ext cx="0" cy="512071"/>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4501F66F-2E7A-1D30-7319-9963989CBAF6}"/>
              </a:ext>
            </a:extLst>
          </p:cNvPr>
          <p:cNvSpPr/>
          <p:nvPr/>
        </p:nvSpPr>
        <p:spPr>
          <a:xfrm>
            <a:off x="10871213" y="2819366"/>
            <a:ext cx="710194" cy="37972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Carbon capture</a:t>
            </a:r>
          </a:p>
        </p:txBody>
      </p:sp>
      <p:sp>
        <p:nvSpPr>
          <p:cNvPr id="170" name="Rectangle 169">
            <a:extLst>
              <a:ext uri="{FF2B5EF4-FFF2-40B4-BE49-F238E27FC236}">
                <a16:creationId xmlns:a16="http://schemas.microsoft.com/office/drawing/2014/main" id="{4D0E66E9-B1D3-80A4-369D-9021055E7DDB}"/>
              </a:ext>
            </a:extLst>
          </p:cNvPr>
          <p:cNvSpPr/>
          <p:nvPr/>
        </p:nvSpPr>
        <p:spPr>
          <a:xfrm>
            <a:off x="8241746" y="2853864"/>
            <a:ext cx="737780" cy="345222"/>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Electro-lyser</a:t>
            </a:r>
          </a:p>
        </p:txBody>
      </p:sp>
      <p:sp>
        <p:nvSpPr>
          <p:cNvPr id="171" name="Rectangle 170">
            <a:extLst>
              <a:ext uri="{FF2B5EF4-FFF2-40B4-BE49-F238E27FC236}">
                <a16:creationId xmlns:a16="http://schemas.microsoft.com/office/drawing/2014/main" id="{F46187E5-AEFA-0FAD-E27C-4BE73EB59687}"/>
              </a:ext>
            </a:extLst>
          </p:cNvPr>
          <p:cNvSpPr/>
          <p:nvPr/>
        </p:nvSpPr>
        <p:spPr>
          <a:xfrm>
            <a:off x="9566269" y="3540445"/>
            <a:ext cx="763690" cy="414668"/>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E-fuel plant</a:t>
            </a:r>
          </a:p>
        </p:txBody>
      </p:sp>
      <p:cxnSp>
        <p:nvCxnSpPr>
          <p:cNvPr id="172" name="Straight Arrow Connector 171">
            <a:extLst>
              <a:ext uri="{FF2B5EF4-FFF2-40B4-BE49-F238E27FC236}">
                <a16:creationId xmlns:a16="http://schemas.microsoft.com/office/drawing/2014/main" id="{B05A543D-4368-CE54-AA6A-294016D77F04}"/>
              </a:ext>
            </a:extLst>
          </p:cNvPr>
          <p:cNvCxnSpPr>
            <a:cxnSpLocks/>
            <a:endCxn id="145" idx="3"/>
          </p:cNvCxnSpPr>
          <p:nvPr/>
        </p:nvCxnSpPr>
        <p:spPr>
          <a:xfrm flipH="1">
            <a:off x="8768347" y="2591876"/>
            <a:ext cx="1183467" cy="290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21B6A39F-8F69-9458-24F6-C52E146B04E5}"/>
              </a:ext>
            </a:extLst>
          </p:cNvPr>
          <p:cNvCxnSpPr>
            <a:cxnSpLocks/>
          </p:cNvCxnSpPr>
          <p:nvPr/>
        </p:nvCxnSpPr>
        <p:spPr>
          <a:xfrm>
            <a:off x="9949965" y="2597794"/>
            <a:ext cx="1051661" cy="0"/>
          </a:xfrm>
          <a:prstGeom prst="straightConnector1">
            <a:avLst/>
          </a:prstGeom>
          <a:ln w="28575">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E375EB9E-44A2-F17B-51EA-C65614EDEC29}"/>
              </a:ext>
            </a:extLst>
          </p:cNvPr>
          <p:cNvSpPr txBox="1"/>
          <p:nvPr/>
        </p:nvSpPr>
        <p:spPr>
          <a:xfrm>
            <a:off x="3182005" y="3344797"/>
            <a:ext cx="4937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Pipeline</a:t>
            </a:r>
          </a:p>
        </p:txBody>
      </p:sp>
      <p:sp>
        <p:nvSpPr>
          <p:cNvPr id="177" name="TextBox 176">
            <a:extLst>
              <a:ext uri="{FF2B5EF4-FFF2-40B4-BE49-F238E27FC236}">
                <a16:creationId xmlns:a16="http://schemas.microsoft.com/office/drawing/2014/main" id="{7DE37903-9C1F-3949-D814-6D5BD4149B80}"/>
              </a:ext>
            </a:extLst>
          </p:cNvPr>
          <p:cNvSpPr txBox="1"/>
          <p:nvPr/>
        </p:nvSpPr>
        <p:spPr>
          <a:xfrm>
            <a:off x="716467" y="3354423"/>
            <a:ext cx="4937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Pipeline</a:t>
            </a:r>
          </a:p>
        </p:txBody>
      </p:sp>
      <p:sp>
        <p:nvSpPr>
          <p:cNvPr id="178" name="TextBox 177">
            <a:extLst>
              <a:ext uri="{FF2B5EF4-FFF2-40B4-BE49-F238E27FC236}">
                <a16:creationId xmlns:a16="http://schemas.microsoft.com/office/drawing/2014/main" id="{F04557D9-834C-8FFD-0D73-B530A5E9766E}"/>
              </a:ext>
            </a:extLst>
          </p:cNvPr>
          <p:cNvSpPr txBox="1"/>
          <p:nvPr/>
        </p:nvSpPr>
        <p:spPr>
          <a:xfrm>
            <a:off x="4740047" y="3378862"/>
            <a:ext cx="7069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Co-location</a:t>
            </a:r>
          </a:p>
        </p:txBody>
      </p:sp>
      <p:sp>
        <p:nvSpPr>
          <p:cNvPr id="179" name="TextBox 178">
            <a:extLst>
              <a:ext uri="{FF2B5EF4-FFF2-40B4-BE49-F238E27FC236}">
                <a16:creationId xmlns:a16="http://schemas.microsoft.com/office/drawing/2014/main" id="{3F7FE485-0839-C821-8A71-F4A00CE5696C}"/>
              </a:ext>
            </a:extLst>
          </p:cNvPr>
          <p:cNvSpPr txBox="1"/>
          <p:nvPr/>
        </p:nvSpPr>
        <p:spPr>
          <a:xfrm>
            <a:off x="6727353" y="3360606"/>
            <a:ext cx="7069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Co-location</a:t>
            </a:r>
          </a:p>
        </p:txBody>
      </p:sp>
      <p:sp>
        <p:nvSpPr>
          <p:cNvPr id="180" name="TextBox 179">
            <a:extLst>
              <a:ext uri="{FF2B5EF4-FFF2-40B4-BE49-F238E27FC236}">
                <a16:creationId xmlns:a16="http://schemas.microsoft.com/office/drawing/2014/main" id="{8474E8CB-D427-6031-381B-703359657E9D}"/>
              </a:ext>
            </a:extLst>
          </p:cNvPr>
          <p:cNvSpPr txBox="1"/>
          <p:nvPr/>
        </p:nvSpPr>
        <p:spPr>
          <a:xfrm flipH="1">
            <a:off x="5380968" y="2628792"/>
            <a:ext cx="416269" cy="161583"/>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050" b="1"/>
              <a:t>PPA</a:t>
            </a:r>
          </a:p>
        </p:txBody>
      </p:sp>
      <p:sp>
        <p:nvSpPr>
          <p:cNvPr id="181" name="TextBox 180">
            <a:extLst>
              <a:ext uri="{FF2B5EF4-FFF2-40B4-BE49-F238E27FC236}">
                <a16:creationId xmlns:a16="http://schemas.microsoft.com/office/drawing/2014/main" id="{5BEEA513-CC24-55EB-C56F-13525B1268F1}"/>
              </a:ext>
            </a:extLst>
          </p:cNvPr>
          <p:cNvSpPr txBox="1"/>
          <p:nvPr/>
        </p:nvSpPr>
        <p:spPr>
          <a:xfrm>
            <a:off x="1449504" y="2623079"/>
            <a:ext cx="266098"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PPA</a:t>
            </a:r>
          </a:p>
        </p:txBody>
      </p:sp>
      <p:sp>
        <p:nvSpPr>
          <p:cNvPr id="182" name="TextBox 181">
            <a:extLst>
              <a:ext uri="{FF2B5EF4-FFF2-40B4-BE49-F238E27FC236}">
                <a16:creationId xmlns:a16="http://schemas.microsoft.com/office/drawing/2014/main" id="{3CDDC80B-CC67-92D7-833A-BD7B0955B698}"/>
              </a:ext>
            </a:extLst>
          </p:cNvPr>
          <p:cNvSpPr txBox="1"/>
          <p:nvPr/>
        </p:nvSpPr>
        <p:spPr>
          <a:xfrm>
            <a:off x="9111469" y="2618394"/>
            <a:ext cx="759823" cy="323165"/>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Co-location/</a:t>
            </a:r>
            <a:br>
              <a:rPr lang="en-GB" sz="1050" b="1"/>
            </a:br>
            <a:r>
              <a:rPr lang="en-GB" sz="1050" b="1"/>
              <a:t>PPA/Grid</a:t>
            </a:r>
          </a:p>
        </p:txBody>
      </p:sp>
      <p:sp>
        <p:nvSpPr>
          <p:cNvPr id="187" name="TextBox 186">
            <a:extLst>
              <a:ext uri="{FF2B5EF4-FFF2-40B4-BE49-F238E27FC236}">
                <a16:creationId xmlns:a16="http://schemas.microsoft.com/office/drawing/2014/main" id="{41CB91BD-FC28-5452-2756-6AAF1F80796F}"/>
              </a:ext>
            </a:extLst>
          </p:cNvPr>
          <p:cNvSpPr txBox="1"/>
          <p:nvPr/>
        </p:nvSpPr>
        <p:spPr>
          <a:xfrm>
            <a:off x="8593235" y="3356915"/>
            <a:ext cx="7069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Co-location</a:t>
            </a:r>
          </a:p>
        </p:txBody>
      </p:sp>
      <p:sp>
        <p:nvSpPr>
          <p:cNvPr id="188" name="TextBox 187">
            <a:extLst>
              <a:ext uri="{FF2B5EF4-FFF2-40B4-BE49-F238E27FC236}">
                <a16:creationId xmlns:a16="http://schemas.microsoft.com/office/drawing/2014/main" id="{306E0C28-E228-AC5E-AE6D-BE81388862B6}"/>
              </a:ext>
            </a:extLst>
          </p:cNvPr>
          <p:cNvSpPr txBox="1"/>
          <p:nvPr/>
        </p:nvSpPr>
        <p:spPr>
          <a:xfrm>
            <a:off x="10580541" y="3338659"/>
            <a:ext cx="706925"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t>Co-location</a:t>
            </a:r>
          </a:p>
        </p:txBody>
      </p:sp>
      <p:sp>
        <p:nvSpPr>
          <p:cNvPr id="204" name="TextBox 203">
            <a:extLst>
              <a:ext uri="{FF2B5EF4-FFF2-40B4-BE49-F238E27FC236}">
                <a16:creationId xmlns:a16="http://schemas.microsoft.com/office/drawing/2014/main" id="{773BA5F7-F0CF-CE48-1128-D2F7ED1EBFFF}"/>
              </a:ext>
            </a:extLst>
          </p:cNvPr>
          <p:cNvSpPr txBox="1"/>
          <p:nvPr/>
        </p:nvSpPr>
        <p:spPr>
          <a:xfrm>
            <a:off x="2608285" y="3789722"/>
            <a:ext cx="431208" cy="161583"/>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050" b="1">
                <a:solidFill>
                  <a:srgbClr val="DF5327"/>
                </a:solidFill>
              </a:rPr>
              <a:t>On site</a:t>
            </a:r>
          </a:p>
        </p:txBody>
      </p:sp>
      <p:sp>
        <p:nvSpPr>
          <p:cNvPr id="205" name="TextBox 204">
            <a:extLst>
              <a:ext uri="{FF2B5EF4-FFF2-40B4-BE49-F238E27FC236}">
                <a16:creationId xmlns:a16="http://schemas.microsoft.com/office/drawing/2014/main" id="{1EFE933D-B996-E67A-9192-37C3E9D501EC}"/>
              </a:ext>
            </a:extLst>
          </p:cNvPr>
          <p:cNvSpPr txBox="1"/>
          <p:nvPr/>
        </p:nvSpPr>
        <p:spPr>
          <a:xfrm>
            <a:off x="7273705" y="3795357"/>
            <a:ext cx="431208"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solidFill>
                  <a:srgbClr val="DF5327"/>
                </a:solidFill>
              </a:rPr>
              <a:t>On site</a:t>
            </a:r>
          </a:p>
        </p:txBody>
      </p:sp>
      <p:sp>
        <p:nvSpPr>
          <p:cNvPr id="206" name="TextBox 205">
            <a:extLst>
              <a:ext uri="{FF2B5EF4-FFF2-40B4-BE49-F238E27FC236}">
                <a16:creationId xmlns:a16="http://schemas.microsoft.com/office/drawing/2014/main" id="{4B8EF0B2-441A-6139-4CDA-7F74189BEA92}"/>
              </a:ext>
            </a:extLst>
          </p:cNvPr>
          <p:cNvSpPr txBox="1"/>
          <p:nvPr/>
        </p:nvSpPr>
        <p:spPr>
          <a:xfrm>
            <a:off x="11133228" y="3814713"/>
            <a:ext cx="431208" cy="161583"/>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1050" b="1">
                <a:solidFill>
                  <a:srgbClr val="DF5327"/>
                </a:solidFill>
              </a:rPr>
              <a:t>On site</a:t>
            </a:r>
          </a:p>
        </p:txBody>
      </p:sp>
      <p:cxnSp>
        <p:nvCxnSpPr>
          <p:cNvPr id="9" name="Straight Connector 8">
            <a:extLst>
              <a:ext uri="{FF2B5EF4-FFF2-40B4-BE49-F238E27FC236}">
                <a16:creationId xmlns:a16="http://schemas.microsoft.com/office/drawing/2014/main" id="{022F4AF0-C3DE-8E5B-0C6D-7957A866DD38}"/>
              </a:ext>
            </a:extLst>
          </p:cNvPr>
          <p:cNvCxnSpPr/>
          <p:nvPr/>
        </p:nvCxnSpPr>
        <p:spPr>
          <a:xfrm flipV="1">
            <a:off x="9949965" y="1939637"/>
            <a:ext cx="0" cy="65106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90399C8B-C355-D18F-F69A-10A09E139A3D}"/>
              </a:ext>
            </a:extLst>
          </p:cNvPr>
          <p:cNvSpPr/>
          <p:nvPr/>
        </p:nvSpPr>
        <p:spPr>
          <a:xfrm>
            <a:off x="9439026" y="2006775"/>
            <a:ext cx="1033137" cy="354850"/>
          </a:xfrm>
          <a:prstGeom prst="rect">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a:spcBef>
                <a:spcPts val="600"/>
              </a:spcBef>
            </a:pPr>
            <a:r>
              <a:rPr lang="en-GB" sz="1200" b="1">
                <a:solidFill>
                  <a:schemeClr val="tx1"/>
                </a:solidFill>
              </a:rPr>
              <a:t>Renewables/grid</a:t>
            </a:r>
          </a:p>
        </p:txBody>
      </p:sp>
      <p:sp>
        <p:nvSpPr>
          <p:cNvPr id="3" name="Rectangle: Rounded Corners 2">
            <a:extLst>
              <a:ext uri="{FF2B5EF4-FFF2-40B4-BE49-F238E27FC236}">
                <a16:creationId xmlns:a16="http://schemas.microsoft.com/office/drawing/2014/main" id="{3A36E92E-DC0E-90E9-6E8F-45463BE33D44}"/>
              </a:ext>
            </a:extLst>
          </p:cNvPr>
          <p:cNvSpPr/>
          <p:nvPr/>
        </p:nvSpPr>
        <p:spPr>
          <a:xfrm>
            <a:off x="360028" y="4153473"/>
            <a:ext cx="3821760" cy="2240244"/>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6" name="Rectangle: Rounded Corners 5">
            <a:extLst>
              <a:ext uri="{FF2B5EF4-FFF2-40B4-BE49-F238E27FC236}">
                <a16:creationId xmlns:a16="http://schemas.microsoft.com/office/drawing/2014/main" id="{F6B0FC33-1DE7-1A58-75B1-AC92631F00F6}"/>
              </a:ext>
            </a:extLst>
          </p:cNvPr>
          <p:cNvSpPr/>
          <p:nvPr/>
        </p:nvSpPr>
        <p:spPr>
          <a:xfrm>
            <a:off x="4204573" y="4181776"/>
            <a:ext cx="3821760" cy="2240244"/>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1" name="Rectangle: Rounded Corners 10">
            <a:extLst>
              <a:ext uri="{FF2B5EF4-FFF2-40B4-BE49-F238E27FC236}">
                <a16:creationId xmlns:a16="http://schemas.microsoft.com/office/drawing/2014/main" id="{15A2A8D8-456B-00E6-79A8-2F4D793D4F19}"/>
              </a:ext>
            </a:extLst>
          </p:cNvPr>
          <p:cNvSpPr/>
          <p:nvPr/>
        </p:nvSpPr>
        <p:spPr>
          <a:xfrm>
            <a:off x="8057918" y="4192175"/>
            <a:ext cx="3821760" cy="2240244"/>
          </a:xfrm>
          <a:prstGeom prst="roundRect">
            <a:avLst/>
          </a:prstGeom>
          <a:solidFill>
            <a:schemeClr val="accent6"/>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bg1"/>
                </a:solidFill>
              </a:rPr>
              <a:t>Redacted</a:t>
            </a:r>
          </a:p>
        </p:txBody>
      </p:sp>
      <p:sp>
        <p:nvSpPr>
          <p:cNvPr id="14" name="Rectangle: Rounded Corners 13">
            <a:extLst>
              <a:ext uri="{FF2B5EF4-FFF2-40B4-BE49-F238E27FC236}">
                <a16:creationId xmlns:a16="http://schemas.microsoft.com/office/drawing/2014/main" id="{1F6F58A1-10B9-ED40-E05E-AA62AA6B0ED1}"/>
              </a:ext>
            </a:extLst>
          </p:cNvPr>
          <p:cNvSpPr/>
          <p:nvPr/>
        </p:nvSpPr>
        <p:spPr>
          <a:xfrm>
            <a:off x="8809801" y="131239"/>
            <a:ext cx="1466463" cy="899805"/>
          </a:xfrm>
          <a:prstGeom prst="roundRect">
            <a:avLst/>
          </a:prstGeom>
          <a:solidFill>
            <a:schemeClr val="accent4"/>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r>
              <a:rPr lang="en-GB" sz="1400" b="1" dirty="0">
                <a:solidFill>
                  <a:schemeClr val="accent1"/>
                </a:solidFill>
              </a:rPr>
              <a:t>Example page from Report (redacted)</a:t>
            </a:r>
          </a:p>
        </p:txBody>
      </p:sp>
    </p:spTree>
    <p:extLst>
      <p:ext uri="{BB962C8B-B14F-4D97-AF65-F5344CB8AC3E}">
        <p14:creationId xmlns:p14="http://schemas.microsoft.com/office/powerpoint/2010/main" val="2983497021"/>
      </p:ext>
    </p:extLst>
  </p:cSld>
  <p:clrMapOvr>
    <a:masterClrMapping/>
  </p:clrMapOvr>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299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2&quot;/&gt;&lt;end val=&quot;2&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4&quot;&gt;&lt;elem m_fUsage=&quot;1.65610000000000012754E+00&quot;&gt;&lt;m_msothmcolidx val=&quot;0&quot;/&gt;&lt;m_rgb r=&quot;EF&quot; g=&quot;C4&quot; b=&quot;89&quot;/&gt;&lt;/elem&gt;&lt;elem m_fUsage=&quot;1.49049000000000009258E+00&quot;&gt;&lt;m_msothmcolidx val=&quot;0&quot;/&gt;&lt;m_rgb r=&quot;63&quot; g=&quot;E9&quot; b=&quot;9B&quot;/&gt;&lt;/elem&gt;&lt;elem m_fUsage=&quot;1.34144100000000010553E+00&quot;&gt;&lt;m_msothmcolidx val=&quot;0&quot;/&gt;&lt;m_rgb r=&quot;A9&quot; g=&quot;A8&quot; b=&quot;D6&quot;/&gt;&lt;/elem&gt;&lt;elem m_fUsage=&quot;1.20729690000000022820E+00&quot;&gt;&lt;m_msothmcolidx val=&quot;0&quot;/&gt;&lt;m_rgb r=&quot;2A&quot; g=&quot;87&quot; b=&quot;A3&quot;/&gt;&lt;/elem&gt;&lt;elem m_fUsage=&quot;7.05659121702512548424E-01&quot;&gt;&lt;m_msothmcolidx val=&quot;0&quot;/&gt;&lt;m_rgb r=&quot;0C&quot; g=&quot;0C&quot; b=&quot;0C&quot;/&gt;&lt;/elem&gt;&lt;elem m_fUsage=&quot;6.59235134549610135579E-01&quot;&gt;&lt;m_msothmcolidx val=&quot;0&quot;/&gt;&lt;m_rgb r=&quot;2F&quot; g=&quot;11&quot; b=&quot;09&quot;/&gt;&lt;/elem&gt;&lt;elem m_fUsage=&quot;5.37515124296999324827E-01&quot;&gt;&lt;m_msothmcolidx val=&quot;0&quot;/&gt;&lt;m_rgb r=&quot;77&quot; g=&quot;77&quot; b=&quot;77&quot;/&gt;&lt;/elem&gt;&lt;elem m_fUsage=&quot;5.15450257096665809264E-01&quot;&gt;&lt;m_msothmcolidx val=&quot;0&quot;/&gt;&lt;m_rgb r=&quot;40&quot; g=&quot;40&quot; b=&quot;40&quot;/&gt;&lt;/elem&gt;&lt;elem m_fUsage=&quot;3.91193150979833204062E-01&quot;&gt;&lt;m_msothmcolidx val=&quot;0&quot;/&gt;&lt;m_rgb r=&quot;29&quot; g=&quot;10&quot; b=&quot;07&quot;/&gt;&lt;/elem&gt;&lt;elem m_fUsage=&quot;2.54186582832900132001E-01&quot;&gt;&lt;m_msothmcolidx val=&quot;0&quot;/&gt;&lt;m_rgb r=&quot;F0&quot; g=&quot;F0&quot; b=&quot;F0&quot;/&gt;&lt;/elem&gt;&lt;elem m_fUsage=&quot;1.35085171767299283552E-01&quot;&gt;&lt;m_msothmcolidx val=&quot;0&quot;/&gt;&lt;m_rgb r=&quot;33&quot; g=&quot;33&quot; b=&quot;33&quot;/&gt;&lt;/elem&gt;&lt;elem m_fUsage=&quot;1.21576654590569363523E-01&quot;&gt;&lt;m_msothmcolidx val=&quot;0&quot;/&gt;&lt;m_rgb r=&quot;4D&quot; g=&quot;4D&quot; b=&quot;4D&quot;/&gt;&lt;/elem&gt;&lt;elem m_fUsage=&quot;1.09118451930274751316E-01&quot;&gt;&lt;m_msothmcolidx val=&quot;0&quot;/&gt;&lt;m_rgb r=&quot;CF&quot; g=&quot;DE&quot; b=&quot;63&quot;/&gt;&lt;/elem&gt;&lt;elem m_fUsage=&quot;9.84770902183611934744E-02&quot;&gt;&lt;m_msothmcolidx val=&quot;0&quot;/&gt;&lt;m_rgb r=&quot;44&quot; g=&quot;44&quot; b=&quot;44&quot;/&gt;&lt;/elem&gt;&lt;elem m_fUsage=&quot;8.86293811965250810658E-02&quot;&gt;&lt;m_msothmcolidx val=&quot;0&quot;/&gt;&lt;m_rgb r=&quot;DF&quot; g=&quot;74&quot; b=&quot;55&quot;/&gt;&lt;/elem&gt;&lt;elem m_fUsage=&quot;7.97664430768725701837E-02&quot;&gt;&lt;m_msothmcolidx val=&quot;0&quot;/&gt;&lt;m_rgb r=&quot;AF&quot; g=&quot;41&quot; b=&quot;21&quot;/&gt;&lt;/elem&gt;&lt;elem m_fUsage=&quot;7.17897987691853145531E-02&quot;&gt;&lt;m_msothmcolidx val=&quot;0&quot;/&gt;&lt;m_rgb r=&quot;72&quot; g=&quot;2B&quot; b=&quot;16&quot;/&gt;&lt;/elem&gt;&lt;elem m_fUsage=&quot;6.46108188922667886489E-02&quot;&gt;&lt;m_msothmcolidx val=&quot;0&quot;/&gt;&lt;m_rgb r=&quot;D0&quot; g=&quot;D0&quot; b=&quot;D0&quot;/&gt;&lt;/elem&gt;&lt;elem m_fUsage=&quot;6.20566383636433280269E-02&quot;&gt;&lt;m_msothmcolidx val=&quot;0&quot;/&gt;&lt;m_rgb r=&quot;65&quot; g=&quot;7D&quot; b=&quot;1A&quot;/&gt;&lt;/elem&gt;&lt;elem m_fUsage=&quot;5.81497370030401097840E-02&quot;&gt;&lt;m_msothmcolidx val=&quot;11&quot;/&gt;&lt;/elem&gt;&lt;elem m_fUsage=&quot;5.23347633027360994995E-02&quot;&gt;&lt;m_msothmcolidx val=&quot;0&quot;/&gt;&lt;m_rgb r=&quot;A8&quot; g=&quot;92&quot; b=&quot;8A&quot;/&gt;&lt;/elem&gt;&lt;elem m_fUsage=&quot;4.71012869724624916312E-02&quot;&gt;&lt;m_msothmcolidx val=&quot;0&quot;/&gt;&lt;m_rgb r=&quot;B3&quot; g=&quot;8B&quot; b=&quot;82&quot;/&gt;&lt;/elem&gt;&lt;elem m_fUsage=&quot;4.45347822823259839597E-02&quot;&gt;&lt;m_msothmcolidx val=&quot;0&quot;/&gt;&lt;m_rgb r=&quot;E9&quot; g=&quot;E2&quot; b=&quot;61&quot;/&gt;&lt;/elem&gt;&lt;elem m_fUsage=&quot;3.45009147275012126310E-02&quot;&gt;&lt;m_msothmcolidx val=&quot;0&quot;/&gt;&lt;m_rgb r=&quot;36&quot; g=&quot;4D&quot; b=&quot;6E&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RxyHQL8Jhnxa1N_cW_4Ub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IsqBmzNDkUZxyRkp8cZv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B8MJu3lzm4sXdzlhckLQt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B8MJu3lzm4sXdzlhckLQt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3S7LW3mtlFnuNM5qyacPa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LQzv5xrgZR1975vODR2kF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_U2HbF5iA0tDIMNMuMVRG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S8C7R.pCoOFGlgOj15ha.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3bPLWzYf22hMKgQqJjdby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oR0jIj0pVmCLaBju2Gx0N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S.DvcqK0UAQ9xlA.Qt.8k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qc96S388njQEQ1fOPEn.e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irOS7W72cMbQqKgK37F3q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mvuMPUQbfJrBsQPL6G0Z2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pQHjCwiUcojrogkjgfYoM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_4eakxekyJh2pA.UiOvBo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sDFB1yEj85w1wQnJZAe7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23L2PF9BCvmC8FUJd0Slr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BaEfBO49OzoI1NWxv2odi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UEBPy.rErFaBGofpVcAmZ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16.6bkjxjH1eObNH_1D75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vYgdSSNIooQGSgUpZ6CYo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QVxIKVtj7gDV4T11ak7i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W4.HQT96rSJ2lOqNWYXxk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U14cxpU0riKoC.Az9nPBt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JefnSqeK4DTSNjF2cXKjF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PLRc.aCK9RaKZ3wxFfrLw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pPdXEgIqYdbiZPfznhjNj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ksQbYCnsZZHzSdopylUnC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4wSk1U5KOr9FiIK3qE.cy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9gOcuRWkv3zDjs5WHHJ2E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fgBbiJk_kvCE9wdipaOQC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8cYKllB2JG4PFCWrgNBZi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fkQfta5VpreFvuNBpgYaT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a6CuDhOovICHih66OwR3x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yjKUCM9.LWihd7piRzjfN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X74voO65cJ_Ky_SwH8hFo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ece.tkZ4Jupo_SS6HmQOW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GPTGeZwkaZ.HoF4ikBNNm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9VhpZbRYLfT56bg2a42_u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73Pki.aUU_Z1abDmyWzs6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UIPGgRnu7J2FqvRc_ZpGow"/>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GD6ttLbQ_5q2MZEGWpcj3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4XT6drN5VNscyQjXXWkYs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lZ2vGxvQT6iPMN8dyoBeZ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iKhxmXZg6rmnGxoyWIshM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0j39NU_QLPPsBelY.qxs2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cCVWXy_Kw4WjWk_RpJyO.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yvcxiLGrzRNJ0l4HvENub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dWogKV2zTWRHc_XnikhV3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ElfSZlZIGg0hr1CqzIxFy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a3ySk7Jh724aSdxTeHilI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NO1DlJQkln4TR.W1l1V7d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RnsNYfzic1JsCGdUOcagq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7fF3mwK3mDV_430yXR4u3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noEmgqpXuxO.FTjc3FB8r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0kwPFINO3RZiOOf9A3x.P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xu5citB6yX8BvO0kbaO30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EeNmwy0.KSw5V6wlbJITW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8d5BA5vgqbxhNsNjQC_VDA"/>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WHHR1qfzz36o5kl6pn5sc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rL583lekA_2qhRu.DwrAv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el.FXvwrCfBmWgJLytPA1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qDQVcoQs6ln9w9V7i_0Ym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wKG_plNxJsnSetEq4wqkm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JZMHnQEvYG51PTwjRlorJ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II4xdf4QMq8epT9CZR2Rc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WzuFXXeDeAik5oq_YnS.S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R.8Lw86LObLxLzgKRSbpI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V9Hv4UvIX_MtguknSOlgo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R_WogMui4QCTr.q3uLOom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vmaBI8UdDofIB2Fm9lfsR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0IZmjxScbpk42639kojwg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Vm3FQVdMdTnNVjuI7TUhF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ktl_6K2JhDL7yqVWwGSy9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U5WOQfNyBwCSc9EoR7R0S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Z7xWb3Wq7K7ShpeLsagR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ghOpzae5n_wozisuAvyS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AxX4pHY02aFMI7tj5u6V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1QyeUY8OTRzco.Qa.p3Yh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oVpuMG3RDENO4dO7DIA8.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wrh07djOjV6KNip3F.D_9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9CATfF.PhYN7Qa3HCXHW6Q"/>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noEmgqpXuxO.FTjc3FB8r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0kwPFINO3RZiOOf9A3x.P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xu5citB6yX8BvO0kbaO30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ZycbOLZpXITFIn0h85uOc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EeNmwy0.KSw5V6wlbJITWg"/>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8d5BA5vgqbxhNsNjQC_VD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KkEsUZU7ArfTDaw9dI5g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WHHR1qfzz36o5kl6pn5sc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rL583lekA_2qhRu.DwrAv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el.FXvwrCfBmWgJLytPA1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qDQVcoQs6ln9w9V7i_0Ym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wKG_plNxJsnSetEq4wqkm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JZMHnQEvYG51PTwjRlorJ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yWAfSZzOVj4mvYCqVjcdq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II4xdf4QMq8epT9CZR2Rc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WzuFXXeDeAik5oq_YnS.S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LvhOhafcF13MZRafPqHxu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R.8Lw86LObLxLzgKRSbp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V9Hv4UvIX_MtguknSOlgo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R_WogMui4QCTr.q3uLOom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TQcTLoJX_6E0KqsfOKSEn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Vm3FQVdMdTnNVjuI7TUhF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U5WOQfNyBwCSc9EoR7R0S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Z7xWb3Wq7K7ShpeLsagRV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ghOpzae5n_wozisuAvyS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LOJGBVvC95zG.sCz5t_Uo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oVpuMG3RDENO4dO7DIA8.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9CATfF.PhYN7Qa3HCXHW6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JSV1enFVFwSXMifrgSZ5b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t9eaAeqUR.6WndFBtFf_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JSV1enFVFwSXMifrgSZ5b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urora 2021.1">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102.potx" id="{09F6EF8E-88FD-468B-A71B-D2E0ED64FB0E}" vid="{1701CA6A-2963-4B76-BB77-652B94016C1E}"/>
    </a:ext>
  </a:extLst>
</a:theme>
</file>

<file path=ppt/theme/theme2.xml><?xml version="1.0" encoding="utf-8"?>
<a:theme xmlns:a="http://schemas.openxmlformats.org/drawingml/2006/main" name="Aurora 2020">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0  -  Read-Only" id="{3C3B7898-C50C-4599-9231-DF408A63D872}" vid="{74BD4193-4728-43A8-A791-BF39D5006AC4}"/>
    </a:ext>
  </a:extLst>
</a:theme>
</file>

<file path=ppt/theme/theme3.xml><?xml version="1.0" encoding="utf-8"?>
<a:theme xmlns:a="http://schemas.openxmlformats.org/drawingml/2006/main" name="1_Aurora 2021.1">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102.potx" id="{09F6EF8E-88FD-468B-A71B-D2E0ED64FB0E}" vid="{1701CA6A-2963-4B76-BB77-652B94016C1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b00d84a-4d34-4732-b0da-3bc275ee9961" xsi:nil="true"/>
    <lcf76f155ced4ddcb4097134ff3c332f xmlns="c79c112f-6b7d-4fb6-9769-6b07b09989e1">
      <Terms xmlns="http://schemas.microsoft.com/office/infopath/2007/PartnerControls"/>
    </lcf76f155ced4ddcb4097134ff3c332f>
    <TechnologyFocus xmlns="c79c112f-6b7d-4fb6-9769-6b07b09989e1" xsi:nil="true"/>
    <TranslatedLang xmlns="c79c112f-6b7d-4fb6-9769-6b07b09989e1" xsi:nil="true"/>
    <Status xmlns="c79c112f-6b7d-4fb6-9769-6b07b09989e1" xsi:nil="true"/>
    <Service xmlns="c79c112f-6b7d-4fb6-9769-6b07b09989e1" xsi:nil="true"/>
    <Countriesinscope xmlns="c79c112f-6b7d-4fb6-9769-6b07b09989e1" xsi:nil="true"/>
    <Proposal xmlns="c79c112f-6b7d-4fb6-9769-6b07b09989e1" xsi:nil="true"/>
    <SFOppID xmlns="c79c112f-6b7d-4fb6-9769-6b07b09989e1" xsi:nil="true"/>
    <Sector xmlns="c79c112f-6b7d-4fb6-9769-6b07b09989e1" xsi:nil="true"/>
    <Customer xmlns="c79c112f-6b7d-4fb6-9769-6b07b09989e1" xsi:nil="true"/>
    <OtherTeammembers xmlns="c79c112f-6b7d-4fb6-9769-6b07b09989e1">
      <UserInfo>
        <DisplayName/>
        <AccountId xsi:nil="true"/>
        <AccountType/>
      </UserInfo>
    </OtherTeammembers>
    <ProjectManager xmlns="c79c112f-6b7d-4fb6-9769-6b07b09989e1">
      <UserInfo>
        <DisplayName/>
        <AccountId xsi:nil="true"/>
        <AccountType/>
      </UserInfo>
    </ProjectManager>
    <SF xmlns="c79c112f-6b7d-4fb6-9769-6b07b09989e1">
      <Url xsi:nil="true"/>
      <Description xsi:nil="true"/>
    </SF>
    <Folder xmlns="c79c112f-6b7d-4fb6-9769-6b07b09989e1" xsi:nil="true"/>
    <Office xmlns="c79c112f-6b7d-4fb6-9769-6b07b09989e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A8159F4F35DB49896AA9824A4B2B00" ma:contentTypeVersion="30" ma:contentTypeDescription="Create a new document." ma:contentTypeScope="" ma:versionID="bfe0ed51fab17b69043f688fd6377d1b">
  <xsd:schema xmlns:xsd="http://www.w3.org/2001/XMLSchema" xmlns:xs="http://www.w3.org/2001/XMLSchema" xmlns:p="http://schemas.microsoft.com/office/2006/metadata/properties" xmlns:ns2="c79c112f-6b7d-4fb6-9769-6b07b09989e1" xmlns:ns3="2b00d84a-4d34-4732-b0da-3bc275ee9961" targetNamespace="http://schemas.microsoft.com/office/2006/metadata/properties" ma:root="true" ma:fieldsID="59ec60646752c841d28186bcdd4e0da0" ns2:_="" ns3:_="">
    <xsd:import namespace="c79c112f-6b7d-4fb6-9769-6b07b09989e1"/>
    <xsd:import namespace="2b00d84a-4d34-4732-b0da-3bc275ee9961"/>
    <xsd:element name="properties">
      <xsd:complexType>
        <xsd:sequence>
          <xsd:element name="documentManagement">
            <xsd:complexType>
              <xsd:all>
                <xsd:element ref="ns2:Office" minOccurs="0"/>
                <xsd:element ref="ns2:Service" minOccurs="0"/>
                <xsd:element ref="ns2:Sector" minOccurs="0"/>
                <xsd:element ref="ns2:ProjectManager" minOccurs="0"/>
                <xsd:element ref="ns2:Countriesinscope" minOccurs="0"/>
                <xsd:element ref="ns2:Status" minOccurs="0"/>
                <xsd:element ref="ns2:Customer" minOccurs="0"/>
                <xsd:element ref="ns2:SF" minOccurs="0"/>
                <xsd:element ref="ns2:OtherTeammembers" minOccurs="0"/>
                <xsd:element ref="ns2:SFOppID" minOccurs="0"/>
                <xsd:element ref="ns2:Folder" minOccurs="0"/>
                <xsd:element ref="ns2:Proposal" minOccurs="0"/>
                <xsd:element ref="ns2:MediaServiceMetadata" minOccurs="0"/>
                <xsd:element ref="ns2:MediaServiceFastMetadata" minOccurs="0"/>
                <xsd:element ref="ns2:MediaServiceSearchProperties" minOccurs="0"/>
                <xsd:element ref="ns2:MediaServiceObjectDetectorVersions" minOccurs="0"/>
                <xsd:element ref="ns2:TechnologyFocu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c112f-6b7d-4fb6-9769-6b07b09989e1" elementFormDefault="qualified">
    <xsd:import namespace="http://schemas.microsoft.com/office/2006/documentManagement/types"/>
    <xsd:import namespace="http://schemas.microsoft.com/office/infopath/2007/PartnerControls"/>
    <xsd:element name="Office" ma:index="8" nillable="true" ma:displayName="Teams" ma:format="Dropdown" ma:internalName="Office">
      <xsd:complexType>
        <xsd:complexContent>
          <xsd:extension base="dms:MultiChoiceFillIn">
            <xsd:sequence>
              <xsd:element name="Value" maxOccurs="unbounded" minOccurs="0" nillable="true">
                <xsd:simpleType>
                  <xsd:union memberTypes="dms:Text">
                    <xsd:simpleType>
                      <xsd:restriction base="dms:Choice">
                        <xsd:enumeration value="DEU"/>
                        <xsd:enumeration value="GBR"/>
                        <xsd:enumeration value="NOD"/>
                        <xsd:enumeration value="ITA"/>
                        <xsd:enumeration value="IBR"/>
                        <xsd:enumeration value="FRA"/>
                        <xsd:enumeration value="SEE"/>
                        <xsd:enumeration value="PLCZ"/>
                        <xsd:enumeration value="BENE"/>
                        <xsd:enumeration value="Pan-European"/>
                        <xsd:enumeration value="EUR Hydrogen"/>
                      </xsd:restriction>
                    </xsd:simpleType>
                  </xsd:union>
                </xsd:simpleType>
              </xsd:element>
            </xsd:sequence>
          </xsd:extension>
        </xsd:complexContent>
      </xsd:complexType>
    </xsd:element>
    <xsd:element name="Service" ma:index="9" nillable="true" ma:displayName="Service" ma:format="Dropdown" ma:internalName="Service">
      <xsd:simpleType>
        <xsd:restriction base="dms:Text">
          <xsd:maxLength value="255"/>
        </xsd:restriction>
      </xsd:simpleType>
    </xsd:element>
    <xsd:element name="Sector" ma:index="10" nillable="true" ma:displayName="Client Sector" ma:format="Dropdown" ma:internalName="Sector">
      <xsd:simpleType>
        <xsd:restriction base="dms:Text">
          <xsd:maxLength value="255"/>
        </xsd:restriction>
      </xsd:simpleType>
    </xsd:element>
    <xsd:element name="ProjectManager" ma:index="11" nillable="true" ma:displayName="Project Manager" ma:format="Dropdown" ma:list="UserInfo" ma:SharePointGroup="0" ma:internalName="ProjectManag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ountriesinscope" ma:index="12" nillable="true" ma:displayName="Countries in scope" ma:format="Dropdown" ma:internalName="Countriesinscope">
      <xsd:complexType>
        <xsd:complexContent>
          <xsd:extension base="dms:MultiChoiceFillIn">
            <xsd:sequence>
              <xsd:element name="Value" maxOccurs="unbounded" minOccurs="0" nillable="true">
                <xsd:simpleType>
                  <xsd:union memberTypes="dms:Text">
                    <xsd:simpleType>
                      <xsd:restriction base="dms:Choice">
                        <xsd:enumeration value="Africa"/>
                        <xsd:enumeration value="Australia"/>
                        <xsd:enumeration value="Germany"/>
                      </xsd:restriction>
                    </xsd:simpleType>
                  </xsd:union>
                </xsd:simpleType>
              </xsd:element>
            </xsd:sequence>
          </xsd:extension>
        </xsd:complexContent>
      </xsd:complexType>
    </xsd:element>
    <xsd:element name="Status" ma:index="13" nillable="true" ma:displayName="Status" ma:format="Dropdown" ma:indexed="true" ma:internalName="Status">
      <xsd:simpleType>
        <xsd:restriction base="dms:Choice">
          <xsd:enumeration value="Open"/>
          <xsd:enumeration value="Closed"/>
          <xsd:enumeration value="Lost"/>
        </xsd:restriction>
      </xsd:simpleType>
    </xsd:element>
    <xsd:element name="Customer" ma:index="14" nillable="true" ma:displayName="Customer" ma:format="Dropdown" ma:internalName="Customer">
      <xsd:simpleType>
        <xsd:restriction base="dms:Text">
          <xsd:maxLength value="255"/>
        </xsd:restriction>
      </xsd:simpleType>
    </xsd:element>
    <xsd:element name="SF" ma:index="15" nillable="true" ma:displayName="SF" ma:format="Hyperlink" ma:internalName="SF">
      <xsd:complexType>
        <xsd:complexContent>
          <xsd:extension base="dms:URL">
            <xsd:sequence>
              <xsd:element name="Url" type="dms:ValidUrl" minOccurs="0" nillable="true"/>
              <xsd:element name="Description" type="xsd:string" nillable="true"/>
            </xsd:sequence>
          </xsd:extension>
        </xsd:complexContent>
      </xsd:complexType>
    </xsd:element>
    <xsd:element name="OtherTeammembers" ma:index="16" nillable="true" ma:displayName="Other Team members" ma:format="Dropdown" ma:list="UserInfo" ma:SharePointGroup="0" ma:internalName="OtherTeam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FOppID" ma:index="17" nillable="true" ma:displayName="SFOppID" ma:format="Dropdown" ma:internalName="SFOppID">
      <xsd:simpleType>
        <xsd:restriction base="dms:Text">
          <xsd:maxLength value="255"/>
        </xsd:restriction>
      </xsd:simpleType>
    </xsd:element>
    <xsd:element name="Folder" ma:index="18" nillable="true" ma:displayName="Folder" ma:format="Dropdown" ma:internalName="Folder">
      <xsd:simpleType>
        <xsd:restriction base="dms:Note">
          <xsd:maxLength value="255"/>
        </xsd:restriction>
      </xsd:simpleType>
    </xsd:element>
    <xsd:element name="Proposal" ma:index="19" nillable="true" ma:displayName="Proposal" ma:format="Dropdown" ma:internalName="Proposal">
      <xsd:simpleType>
        <xsd:restriction base="dms:Note">
          <xsd:maxLength value="255"/>
        </xsd:restriction>
      </xsd:simpleType>
    </xsd:element>
    <xsd:element name="MediaServiceMetadata" ma:index="20" nillable="true" ma:displayName="MediaServiceMetadata" ma:hidden="true" ma:internalName="MediaServiceMetadata" ma:readOnly="true">
      <xsd:simpleType>
        <xsd:restriction base="dms:Note"/>
      </xsd:simpleType>
    </xsd:element>
    <xsd:element name="MediaServiceFastMetadata" ma:index="21" nillable="true" ma:displayName="MediaServiceFastMetadata" ma:hidden="true" ma:internalName="MediaServiceFastMetadata"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TechnologyFocus" ma:index="24" nillable="true" ma:displayName="Technology Focus" ma:format="Dropdown" ma:internalName="TechnologyFocus">
      <xsd:simpleType>
        <xsd:restriction base="dms:Text">
          <xsd:maxLength value="255"/>
        </xsd:restrictio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afa6926d-f3ad-4091-8a7b-f3d8b1cd9e1a" ma:termSetId="09814cd3-568e-fe90-9814-8d621ff8fb84" ma:anchorId="fba54fb3-c3e1-fe81-a776-ca4b69148c4d" ma:open="true" ma:isKeyword="false">
      <xsd:complexType>
        <xsd:sequence>
          <xsd:element ref="pc:Terms" minOccurs="0" maxOccurs="1"/>
        </xsd:sequence>
      </xsd:complexType>
    </xsd:element>
    <xsd:element name="MediaServiceDateTaken" ma:index="28" nillable="true" ma:displayName="MediaServiceDateTaken" ma:description="" ma:hidden="true" ma:indexed="true" ma:internalName="MediaServiceDateTaken" ma:readOnly="true">
      <xsd:simpleType>
        <xsd:restriction base="dms:Text"/>
      </xsd:simpleType>
    </xsd:element>
    <xsd:element name="MediaServiceOCR" ma:index="29" nillable="true" ma:displayName="Extracted Text" ma:internalName="MediaServiceOCR" ma:readOnly="true">
      <xsd:simpleType>
        <xsd:restriction base="dms:Note">
          <xsd:maxLength value="255"/>
        </xsd:restriction>
      </xsd:simpleType>
    </xsd:element>
    <xsd:element name="MediaServiceGenerationTime" ma:index="30" nillable="true" ma:displayName="MediaServiceGenerationTime" ma:hidden="true" ma:internalName="MediaServiceGenerationTime" ma:readOnly="true">
      <xsd:simpleType>
        <xsd:restriction base="dms:Text"/>
      </xsd:simpleType>
    </xsd:element>
    <xsd:element name="MediaServiceEventHashCode" ma:index="31" nillable="true" ma:displayName="MediaServiceEventHashCode" ma:hidden="true" ma:internalName="MediaServiceEventHashCode" ma:readOnly="true">
      <xsd:simpleType>
        <xsd:restriction base="dms:Text"/>
      </xsd:simpleType>
    </xsd:element>
    <xsd:element name="MediaLengthInSeconds" ma:index="32" nillable="true" ma:displayName="MediaLengthInSeconds" ma:hidden="true" ma:internalName="MediaLengthInSeconds" ma:readOnly="true">
      <xsd:simpleType>
        <xsd:restriction base="dms:Unknown"/>
      </xsd:simpleType>
    </xsd:element>
    <xsd:element name="TranslatedLang" ma:index="3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b00d84a-4d34-4732-b0da-3bc275ee9961"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05f77165-3ae3-4154-aaca-fe21b5f333b8}" ma:internalName="TaxCatchAll" ma:showField="CatchAllData" ma:web="2b00d84a-4d34-4732-b0da-3bc275ee99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9C687-48A8-4466-A883-623EDE9436E5}">
  <ds:schemaRefs>
    <ds:schemaRef ds:uri="2b00d84a-4d34-4732-b0da-3bc275ee9961"/>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http://purl.org/dc/dcmitype/"/>
    <ds:schemaRef ds:uri="c79c112f-6b7d-4fb6-9769-6b07b09989e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1A8B5B7-8AD4-4D51-8E92-CB2601D66001}">
  <ds:schemaRefs>
    <ds:schemaRef ds:uri="http://schemas.microsoft.com/sharepoint/v3/contenttype/forms"/>
  </ds:schemaRefs>
</ds:datastoreItem>
</file>

<file path=customXml/itemProps3.xml><?xml version="1.0" encoding="utf-8"?>
<ds:datastoreItem xmlns:ds="http://schemas.openxmlformats.org/officeDocument/2006/customXml" ds:itemID="{3E0868A3-67CE-4800-9D1A-4BD283093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79c112f-6b7d-4fb6-9769-6b07b09989e1"/>
    <ds:schemaRef ds:uri="2b00d84a-4d34-4732-b0da-3bc275ee99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Aurora_PPTX template_202101</Template>
  <TotalTime>0</TotalTime>
  <Words>2052</Words>
  <Application>Microsoft Office PowerPoint</Application>
  <PresentationFormat>Widescreen</PresentationFormat>
  <Paragraphs>327</Paragraphs>
  <Slides>12</Slides>
  <Notes>11</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Aurora 2021.1</vt:lpstr>
      <vt:lpstr>Aurora 2020</vt:lpstr>
      <vt:lpstr>1_Aurora 2021.1</vt:lpstr>
      <vt:lpstr>Navigating the e-fuel landscape: demand drivers, cost and willingness to pay</vt:lpstr>
      <vt:lpstr>Our E-fuels Report offers an in-depth view of the European e-fuel market development, cost drivers and acceleration factors for uptake</vt:lpstr>
      <vt:lpstr>PowerPoint Presentation</vt:lpstr>
      <vt:lpstr>The EU’s Fit for 55 package is the main policy and regulatory driver for the development of the e-fuel sector</vt:lpstr>
      <vt:lpstr>Hydrogen costs are heavily depending on the country, where grid usage allows for significantly lower costs</vt:lpstr>
      <vt:lpstr>E-kerosene remains significantly more expensive compared to fossil  fuel</vt:lpstr>
      <vt:lpstr>E-fuel potential market size is XXX by 2030 and XXX by 2050</vt:lpstr>
      <vt:lpstr>E-fuel floor WtP accounts for current grey fuel prices, avoided penalties related to carbon costs and quota non-compliance</vt:lpstr>
      <vt:lpstr>Aurora has constructed a high cost and low cost project set-up sensitivity on the LCOe-fuel</vt:lpstr>
      <vt:lpstr>Bridging the gap between WtP and LCOe-fuel will require a combination of policy and regulatory push and pull factors</vt:lpstr>
      <vt:lpstr>PowerPoint Presentation</vt:lpstr>
      <vt:lpstr>Contact the authors of the report and experts who have contributed to address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e-fuel landscape: prices, market dynamics, and business models</dc:title>
  <dc:creator>Nicolas Leicht</dc:creator>
  <cp:lastModifiedBy>Frederik Beelitz</cp:lastModifiedBy>
  <cp:revision>3</cp:revision>
  <cp:lastPrinted>2022-04-26T08:40:08Z</cp:lastPrinted>
  <dcterms:created xsi:type="dcterms:W3CDTF">2021-02-22T16:51:15Z</dcterms:created>
  <dcterms:modified xsi:type="dcterms:W3CDTF">2025-02-20T22:29:01Z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0x0101009CA8159F4F35DB49896AA9824A4B2B00</vt:lpwstr>
  </property>
  <property fmtid="{D5CDD505-2E9C-101B-9397-08002B2CF9AE}" pid="3" name="MediaServiceImageTags">
    <vt:lpwstr/>
  </property>
  <property fmtid="{D5CDD505-2E9C-101B-9397-08002B2CF9AE}" pid="4" name="_ExtendedDescription">
    <vt:lpwstr/>
  </property>
</Properties>
</file>